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8" r:id="rId4"/>
    <p:sldId id="259" r:id="rId5"/>
    <p:sldId id="260" r:id="rId6"/>
    <p:sldId id="261" r:id="rId7"/>
    <p:sldId id="262" r:id="rId8"/>
    <p:sldId id="263" r:id="rId9"/>
    <p:sldId id="265" r:id="rId10"/>
    <p:sldId id="268" r:id="rId11"/>
    <p:sldId id="266" r:id="rId12"/>
    <p:sldId id="272" r:id="rId13"/>
    <p:sldId id="267"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5" d="100"/>
          <a:sy n="75" d="100"/>
        </p:scale>
        <p:origin x="82" y="3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svg>
</file>

<file path=ppt/media/image12.png>
</file>

<file path=ppt/media/image2.png>
</file>

<file path=ppt/media/image3.png>
</file>

<file path=ppt/media/image4.svg>
</file>

<file path=ppt/media/image5.png>
</file>

<file path=ppt/media/image6.png>
</file>

<file path=ppt/media/image7.pn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zitiv titlu">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ro-RO"/>
              <a:t>Faceți clic pentru a edita stilul de titlu coordonator</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o-RO"/>
              <a:t>Faceți clic pentru a edita stilul de subtitlu coordonator</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1685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ext vertical și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4246743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lu vertical și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ro-RO"/>
              <a:t>Faceți clic pentru a edita stilul de titlu coordonator</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909554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u și conțin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ro-RO"/>
              <a:t>Faceți clic pentru a edita stilul de titlu coordonator</a:t>
            </a:r>
            <a:endParaRPr lang="en-US" dirty="0"/>
          </a:p>
        </p:txBody>
      </p:sp>
      <p:sp>
        <p:nvSpPr>
          <p:cNvPr id="3" name="Content Placeholder 2"/>
          <p:cNvSpPr>
            <a:spLocks noGrp="1"/>
          </p:cNvSpPr>
          <p:nvPr>
            <p:ph idx="1"/>
          </p:nvPr>
        </p:nvSpPr>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208551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ntet secțiune">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ro-RO"/>
              <a:t>Faceți clic pentru a edita stilul de titlu coordonator</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o-RO"/>
              <a:t>Faceţi clic pentru a edita Master stiluri text</a:t>
            </a:r>
          </a:p>
        </p:txBody>
      </p:sp>
      <p:sp>
        <p:nvSpPr>
          <p:cNvPr id="4" name="Date Placeholder 3"/>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9604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uă tipuri de conținu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ro-RO"/>
              <a:t>Faceți clic pentru a edita stilul de titlu coordonator</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Date Placeholder 4"/>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600926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ț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ro-RO"/>
              <a:t>Faceți clic pentru a edita stilul de titlu coordonator</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4" name="Content Placeholder 3"/>
          <p:cNvSpPr>
            <a:spLocks noGrp="1"/>
          </p:cNvSpPr>
          <p:nvPr>
            <p:ph sz="half" idx="2"/>
          </p:nvPr>
        </p:nvSpPr>
        <p:spPr>
          <a:xfrm>
            <a:off x="1097280" y="2582334"/>
            <a:ext cx="4937760" cy="3378200"/>
          </a:xfrm>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o-RO"/>
              <a:t>Faceţi clic pentru a edita Master stiluri text</a:t>
            </a:r>
          </a:p>
        </p:txBody>
      </p:sp>
      <p:sp>
        <p:nvSpPr>
          <p:cNvPr id="6" name="Content Placeholder 5"/>
          <p:cNvSpPr>
            <a:spLocks noGrp="1"/>
          </p:cNvSpPr>
          <p:nvPr>
            <p:ph sz="quarter" idx="4"/>
          </p:nvPr>
        </p:nvSpPr>
        <p:spPr>
          <a:xfrm>
            <a:off x="6217920" y="2582334"/>
            <a:ext cx="4937760" cy="3378200"/>
          </a:xfrm>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7" name="Date Placeholder 6"/>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577531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Doar titl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a:t>Faceți clic pentru a edita stilul de titlu coordonator</a:t>
            </a:r>
            <a:endParaRPr lang="en-US" dirty="0"/>
          </a:p>
        </p:txBody>
      </p:sp>
      <p:sp>
        <p:nvSpPr>
          <p:cNvPr id="3" name="Date Placeholder 2"/>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857599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Necompletat">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442812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ținut cu legendă">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ro-RO"/>
              <a:t>Faceți clic pentru a edita stilul de titlu coordonator</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4D57BDD-E64A-4D27-8978-82FFCA18A12C}" type="datetimeFigureOut">
              <a:rPr lang="en-US" smtClean="0"/>
              <a:pPr/>
              <a:t>1/4/2021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263120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ine cu legendă">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ro-RO"/>
              <a:t>Faceți clic pentru a edita stilul de titlu coordonator</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o-RO"/>
              <a:t>Faceți clic pe pictogramă pentru a adăuga o imagine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o-RO"/>
              <a:t>Faceţi clic pentru a edita Master stiluri text</a:t>
            </a:r>
          </a:p>
        </p:txBody>
      </p:sp>
      <p:sp>
        <p:nvSpPr>
          <p:cNvPr id="5" name="Date Placeholder 4"/>
          <p:cNvSpPr>
            <a:spLocks noGrp="1"/>
          </p:cNvSpPr>
          <p:nvPr>
            <p:ph type="dt" sz="half" idx="10"/>
          </p:nvPr>
        </p:nvSpPr>
        <p:spPr/>
        <p:txBody>
          <a:bodyPr/>
          <a:lstStyle/>
          <a:p>
            <a:fld id="{F4D57BDD-E64A-4D27-8978-82FFCA18A12C}" type="datetimeFigureOut">
              <a:rPr lang="en-US" smtClean="0"/>
              <a:pPr/>
              <a:t>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455770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ro-RO"/>
              <a:t>Faceți clic pentru a edita stilul de titlu coordonator</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ro-RO"/>
              <a:t>Faceţi clic pentru a edita Master stiluri text</a:t>
            </a:r>
          </a:p>
          <a:p>
            <a:pPr lvl="1"/>
            <a:r>
              <a:rPr lang="ro-RO"/>
              <a:t>al doilea nivel</a:t>
            </a:r>
          </a:p>
          <a:p>
            <a:pPr lvl="2"/>
            <a:r>
              <a:rPr lang="ro-RO"/>
              <a:t>al treilea nivel</a:t>
            </a:r>
          </a:p>
          <a:p>
            <a:pPr lvl="3"/>
            <a:r>
              <a:rPr lang="ro-RO"/>
              <a:t>al patrulea nivel</a:t>
            </a:r>
          </a:p>
          <a:p>
            <a:pPr lvl="4"/>
            <a:r>
              <a:rPr lang="ro-RO"/>
              <a:t>al cincilea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F4D57BDD-E64A-4D27-8978-82FFCA18A12C}" type="datetimeFigureOut">
              <a:rPr lang="en-US" smtClean="0"/>
              <a:pPr/>
              <a:t>1/4/2021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643A852-0206-46AC-B0EB-645612933129}"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6322023"/>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ScrisoriDeDragoste/ScrisoriDeDragoste.sln" TargetMode="Externa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PesteleDominant/PesteleDominant.sln" TargetMode="External"/><Relationship Id="rId1" Type="http://schemas.openxmlformats.org/officeDocument/2006/relationships/slideLayout" Target="../slideLayouts/slideLayout7.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Video 25">
            <a:extLst>
              <a:ext uri="{FF2B5EF4-FFF2-40B4-BE49-F238E27FC236}">
                <a16:creationId xmlns:a16="http://schemas.microsoft.com/office/drawing/2014/main" id="{F3B10918-CF41-426F-968F-7F5A214B6D3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0"/>
          <a:stretch/>
        </p:blipFill>
        <p:spPr>
          <a:xfrm>
            <a:off x="0" y="-137487"/>
            <a:ext cx="12191435" cy="6857989"/>
          </a:xfrm>
          <a:prstGeom prst="rect">
            <a:avLst/>
          </a:prstGeom>
        </p:spPr>
      </p:pic>
      <p:sp>
        <p:nvSpPr>
          <p:cNvPr id="2" name="Titlu 1">
            <a:extLst>
              <a:ext uri="{FF2B5EF4-FFF2-40B4-BE49-F238E27FC236}">
                <a16:creationId xmlns:a16="http://schemas.microsoft.com/office/drawing/2014/main" id="{AD896D61-2F02-4658-B371-85231F4763F4}"/>
              </a:ext>
            </a:extLst>
          </p:cNvPr>
          <p:cNvSpPr>
            <a:spLocks noGrp="1"/>
          </p:cNvSpPr>
          <p:nvPr>
            <p:ph type="ctrTitle"/>
          </p:nvPr>
        </p:nvSpPr>
        <p:spPr>
          <a:xfrm>
            <a:off x="6096000" y="1523999"/>
            <a:ext cx="5334000" cy="3535018"/>
          </a:xfrm>
        </p:spPr>
        <p:txBody>
          <a:bodyPr anchor="ctr">
            <a:normAutofit/>
          </a:bodyPr>
          <a:lstStyle/>
          <a:p>
            <a:pPr algn="ctr"/>
            <a:endParaRPr lang="en-US" sz="8000" dirty="0">
              <a:solidFill>
                <a:srgbClr val="FFFFFF"/>
              </a:solidFill>
              <a:latin typeface="Algerian" panose="04020705040A02060702" pitchFamily="82" charset="0"/>
            </a:endParaRPr>
          </a:p>
        </p:txBody>
      </p:sp>
      <p:sp>
        <p:nvSpPr>
          <p:cNvPr id="3" name="Subtitlu 2">
            <a:extLst>
              <a:ext uri="{FF2B5EF4-FFF2-40B4-BE49-F238E27FC236}">
                <a16:creationId xmlns:a16="http://schemas.microsoft.com/office/drawing/2014/main" id="{5E7ED4F0-B5BF-46F8-A357-DC4E21A309D7}"/>
              </a:ext>
            </a:extLst>
          </p:cNvPr>
          <p:cNvSpPr>
            <a:spLocks noGrp="1"/>
          </p:cNvSpPr>
          <p:nvPr>
            <p:ph type="subTitle" idx="1"/>
          </p:nvPr>
        </p:nvSpPr>
        <p:spPr>
          <a:xfrm>
            <a:off x="6096000" y="5333998"/>
            <a:ext cx="5334000" cy="649359"/>
          </a:xfrm>
        </p:spPr>
        <p:txBody>
          <a:bodyPr anchor="t">
            <a:normAutofit/>
          </a:bodyPr>
          <a:lstStyle/>
          <a:p>
            <a:pPr algn="r"/>
            <a:endParaRPr lang="en-US" dirty="0">
              <a:solidFill>
                <a:srgbClr val="FFFFFF"/>
              </a:solidFill>
            </a:endParaRPr>
          </a:p>
        </p:txBody>
      </p:sp>
      <p:sp>
        <p:nvSpPr>
          <p:cNvPr id="8" name="Dreptunghi 7">
            <a:extLst>
              <a:ext uri="{FF2B5EF4-FFF2-40B4-BE49-F238E27FC236}">
                <a16:creationId xmlns:a16="http://schemas.microsoft.com/office/drawing/2014/main" id="{76821193-F1AE-4D3F-B811-B94D29281B55}"/>
              </a:ext>
            </a:extLst>
          </p:cNvPr>
          <p:cNvSpPr/>
          <p:nvPr/>
        </p:nvSpPr>
        <p:spPr>
          <a:xfrm>
            <a:off x="3240894" y="2967335"/>
            <a:ext cx="5710218" cy="923330"/>
          </a:xfrm>
          <a:prstGeom prst="rect">
            <a:avLst/>
          </a:prstGeom>
          <a:noFill/>
        </p:spPr>
        <p:txBody>
          <a:bodyPr wrap="none" lIns="91440" tIns="45720" rIns="91440" bIns="45720">
            <a:spAutoFit/>
            <a:scene3d>
              <a:camera prst="perspectiveRight"/>
              <a:lightRig rig="threePt" dir="t"/>
            </a:scene3d>
          </a:bodyPr>
          <a:lstStyle/>
          <a:p>
            <a:pPr algn="ctr"/>
            <a:r>
              <a:rPr lang="en-US" sz="5400" b="1" dirty="0" err="1">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lgerian" panose="04020705040A02060702" pitchFamily="82" charset="0"/>
              </a:rPr>
              <a:t>Metoda</a:t>
            </a: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lgerian" panose="04020705040A02060702" pitchFamily="82" charset="0"/>
              </a:rPr>
              <a:t> greedy</a:t>
            </a:r>
            <a:endPar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423538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6"/>
                                        </p:tgtEl>
                                      </p:cBhvr>
                                    </p:cmd>
                                  </p:childTnLst>
                                </p:cTn>
                              </p:par>
                            </p:childTnLst>
                          </p:cTn>
                        </p:par>
                      </p:childTnLst>
                    </p:cTn>
                  </p:par>
                </p:childTnLst>
              </p:cTn>
              <p:nextCondLst>
                <p:cond evt="onClick" delay="0">
                  <p:tgtEl>
                    <p:spTgt spid="26"/>
                  </p:tgtEl>
                </p:cond>
              </p:nextCondLst>
            </p:seq>
            <p:video>
              <p:cMediaNode mute="1">
                <p:cTn id="12" repeatCount="indefinite" fill="hold" display="0">
                  <p:stCondLst>
                    <p:cond delay="indefinite"/>
                  </p:stCondLst>
                </p:cTn>
                <p:tgtEl>
                  <p:spTgt spid="2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48">
            <a:extLst>
              <a:ext uri="{FF2B5EF4-FFF2-40B4-BE49-F238E27FC236}">
                <a16:creationId xmlns:a16="http://schemas.microsoft.com/office/drawing/2014/main" id="{761F91D5-BA47-4854-B8F8-9E521CB461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2145"/>
            <a:ext cx="8389398" cy="106532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9">
            <a:extLst>
              <a:ext uri="{FF2B5EF4-FFF2-40B4-BE49-F238E27FC236}">
                <a16:creationId xmlns:a16="http://schemas.microsoft.com/office/drawing/2014/main" id="{05B2ED32-7678-41C2-A4A9-F0DA853BE0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49044"/>
            <a:ext cx="7973355" cy="1093765"/>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50">
            <a:extLst>
              <a:ext uri="{FF2B5EF4-FFF2-40B4-BE49-F238E27FC236}">
                <a16:creationId xmlns:a16="http://schemas.microsoft.com/office/drawing/2014/main" id="{0B5BE69D-2AEE-4716-A496-7521006FDA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2464389"/>
            <a:ext cx="7226423" cy="1037126"/>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52">
            <a:extLst>
              <a:ext uri="{FF2B5EF4-FFF2-40B4-BE49-F238E27FC236}">
                <a16:creationId xmlns:a16="http://schemas.microsoft.com/office/drawing/2014/main" id="{0DD61EB5-47DD-45A9-8BDA-CCF0BACE97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4625004"/>
            <a:ext cx="5814030" cy="89790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6">
            <a:extLst>
              <a:ext uri="{FF2B5EF4-FFF2-40B4-BE49-F238E27FC236}">
                <a16:creationId xmlns:a16="http://schemas.microsoft.com/office/drawing/2014/main" id="{A6E0D011-CFD6-45A4-91E5-C2189ED6044B}"/>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Rectangle 7">
            <a:extLst>
              <a:ext uri="{FF2B5EF4-FFF2-40B4-BE49-F238E27FC236}">
                <a16:creationId xmlns:a16="http://schemas.microsoft.com/office/drawing/2014/main" id="{1642AF64-D503-4E27-839B-8A8A1BCDFA7B}"/>
              </a:ext>
            </a:extLst>
          </p:cNvPr>
          <p:cNvSpPr>
            <a:spLocks noChangeArrowheads="1"/>
          </p:cNvSpPr>
          <p:nvPr/>
        </p:nvSpPr>
        <p:spPr bwMode="auto">
          <a:xfrm>
            <a:off x="0" y="17446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8">
            <a:extLst>
              <a:ext uri="{FF2B5EF4-FFF2-40B4-BE49-F238E27FC236}">
                <a16:creationId xmlns:a16="http://schemas.microsoft.com/office/drawing/2014/main" id="{46A58808-D98E-4F61-ADE6-ED0710900566}"/>
              </a:ext>
            </a:extLst>
          </p:cNvPr>
          <p:cNvSpPr>
            <a:spLocks noChangeArrowheads="1"/>
          </p:cNvSpPr>
          <p:nvPr/>
        </p:nvSpPr>
        <p:spPr bwMode="auto">
          <a:xfrm>
            <a:off x="0" y="36337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9">
            <a:extLst>
              <a:ext uri="{FF2B5EF4-FFF2-40B4-BE49-F238E27FC236}">
                <a16:creationId xmlns:a16="http://schemas.microsoft.com/office/drawing/2014/main" id="{F88AAA70-48A1-4E0D-B392-DA74A710F07D}"/>
              </a:ext>
            </a:extLst>
          </p:cNvPr>
          <p:cNvSpPr>
            <a:spLocks noChangeArrowheads="1"/>
          </p:cNvSpPr>
          <p:nvPr/>
        </p:nvSpPr>
        <p:spPr bwMode="auto">
          <a:xfrm>
            <a:off x="3441885" y="5598597"/>
            <a:ext cx="530824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gn="ctr"/>
            <a:r>
              <a:rPr lang="ro-RO" i="1" dirty="0"/>
              <a:t>În acest exemplu peștele dominant se află pe poziția 3.</a:t>
            </a:r>
            <a:endParaRPr lang="en-US" i="1" dirty="0"/>
          </a:p>
        </p:txBody>
      </p:sp>
      <p:sp>
        <p:nvSpPr>
          <p:cNvPr id="7" name="Rectangle 10">
            <a:extLst>
              <a:ext uri="{FF2B5EF4-FFF2-40B4-BE49-F238E27FC236}">
                <a16:creationId xmlns:a16="http://schemas.microsoft.com/office/drawing/2014/main" id="{223B0C06-88D6-4F3A-AE69-65B9EECDAFAD}"/>
              </a:ext>
            </a:extLst>
          </p:cNvPr>
          <p:cNvSpPr>
            <a:spLocks noChangeArrowheads="1"/>
          </p:cNvSpPr>
          <p:nvPr/>
        </p:nvSpPr>
        <p:spPr bwMode="auto">
          <a:xfrm>
            <a:off x="0" y="7345363"/>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CasetăText 7">
            <a:extLst>
              <a:ext uri="{FF2B5EF4-FFF2-40B4-BE49-F238E27FC236}">
                <a16:creationId xmlns:a16="http://schemas.microsoft.com/office/drawing/2014/main" id="{927186EA-ACFB-43D6-BA07-F4783ADFFECC}"/>
              </a:ext>
            </a:extLst>
          </p:cNvPr>
          <p:cNvSpPr txBox="1"/>
          <p:nvPr/>
        </p:nvSpPr>
        <p:spPr>
          <a:xfrm>
            <a:off x="8558074" y="154453"/>
            <a:ext cx="3240350" cy="646331"/>
          </a:xfrm>
          <a:prstGeom prst="rect">
            <a:avLst/>
          </a:prstGeom>
          <a:noFill/>
        </p:spPr>
        <p:txBody>
          <a:bodyPr wrap="square" rtlCol="0">
            <a:spAutoFit/>
          </a:bodyPr>
          <a:lstStyle/>
          <a:p>
            <a:endParaRPr lang="ro-RO" dirty="0"/>
          </a:p>
          <a:p>
            <a:r>
              <a:rPr lang="ro-RO" dirty="0"/>
              <a:t>PASUL 1</a:t>
            </a:r>
            <a:endParaRPr lang="en-US" dirty="0"/>
          </a:p>
        </p:txBody>
      </p:sp>
      <p:sp>
        <p:nvSpPr>
          <p:cNvPr id="9" name="CasetăText 8">
            <a:extLst>
              <a:ext uri="{FF2B5EF4-FFF2-40B4-BE49-F238E27FC236}">
                <a16:creationId xmlns:a16="http://schemas.microsoft.com/office/drawing/2014/main" id="{DD2D7531-AA7D-464F-9141-3078E7C13866}"/>
              </a:ext>
            </a:extLst>
          </p:cNvPr>
          <p:cNvSpPr txBox="1"/>
          <p:nvPr/>
        </p:nvSpPr>
        <p:spPr>
          <a:xfrm>
            <a:off x="8185211" y="1606034"/>
            <a:ext cx="1420428" cy="369332"/>
          </a:xfrm>
          <a:prstGeom prst="rect">
            <a:avLst/>
          </a:prstGeom>
          <a:noFill/>
        </p:spPr>
        <p:txBody>
          <a:bodyPr wrap="square" rtlCol="0">
            <a:spAutoFit/>
          </a:bodyPr>
          <a:lstStyle/>
          <a:p>
            <a:r>
              <a:rPr lang="ro-RO" dirty="0"/>
              <a:t>PASUL 2</a:t>
            </a:r>
            <a:endParaRPr lang="en-US" dirty="0"/>
          </a:p>
        </p:txBody>
      </p:sp>
      <p:pic>
        <p:nvPicPr>
          <p:cNvPr id="21" name="Imagine 20">
            <a:extLst>
              <a:ext uri="{FF2B5EF4-FFF2-40B4-BE49-F238E27FC236}">
                <a16:creationId xmlns:a16="http://schemas.microsoft.com/office/drawing/2014/main" id="{7C9CCD0A-15AF-4486-AF80-D0827D37B5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3571384"/>
            <a:ext cx="6330362" cy="921347"/>
          </a:xfrm>
          <a:prstGeom prst="rect">
            <a:avLst/>
          </a:prstGeom>
        </p:spPr>
      </p:pic>
      <p:sp>
        <p:nvSpPr>
          <p:cNvPr id="22" name="CasetăText 21">
            <a:extLst>
              <a:ext uri="{FF2B5EF4-FFF2-40B4-BE49-F238E27FC236}">
                <a16:creationId xmlns:a16="http://schemas.microsoft.com/office/drawing/2014/main" id="{06E6CDDB-DFA9-4EF0-8430-1564AEBBE763}"/>
              </a:ext>
            </a:extLst>
          </p:cNvPr>
          <p:cNvSpPr txBox="1"/>
          <p:nvPr/>
        </p:nvSpPr>
        <p:spPr>
          <a:xfrm>
            <a:off x="7523825" y="2819879"/>
            <a:ext cx="1731146" cy="369332"/>
          </a:xfrm>
          <a:prstGeom prst="rect">
            <a:avLst/>
          </a:prstGeom>
          <a:noFill/>
        </p:spPr>
        <p:txBody>
          <a:bodyPr wrap="square" rtlCol="0">
            <a:spAutoFit/>
          </a:bodyPr>
          <a:lstStyle/>
          <a:p>
            <a:r>
              <a:rPr lang="ro-RO" dirty="0"/>
              <a:t>PASUL 3</a:t>
            </a:r>
            <a:endParaRPr lang="en-US" dirty="0"/>
          </a:p>
        </p:txBody>
      </p:sp>
      <p:sp>
        <p:nvSpPr>
          <p:cNvPr id="23" name="CasetăText 22">
            <a:extLst>
              <a:ext uri="{FF2B5EF4-FFF2-40B4-BE49-F238E27FC236}">
                <a16:creationId xmlns:a16="http://schemas.microsoft.com/office/drawing/2014/main" id="{D93BB82D-F8B9-40EC-A449-D344F914846E}"/>
              </a:ext>
            </a:extLst>
          </p:cNvPr>
          <p:cNvSpPr txBox="1"/>
          <p:nvPr/>
        </p:nvSpPr>
        <p:spPr>
          <a:xfrm>
            <a:off x="6604986" y="3803998"/>
            <a:ext cx="1731146" cy="369332"/>
          </a:xfrm>
          <a:prstGeom prst="rect">
            <a:avLst/>
          </a:prstGeom>
          <a:noFill/>
        </p:spPr>
        <p:txBody>
          <a:bodyPr wrap="square" rtlCol="0">
            <a:spAutoFit/>
          </a:bodyPr>
          <a:lstStyle/>
          <a:p>
            <a:r>
              <a:rPr lang="ro-RO" dirty="0"/>
              <a:t>PASUL 4</a:t>
            </a:r>
            <a:endParaRPr lang="en-US" dirty="0"/>
          </a:p>
        </p:txBody>
      </p:sp>
      <p:sp>
        <p:nvSpPr>
          <p:cNvPr id="25" name="CasetăText 24">
            <a:extLst>
              <a:ext uri="{FF2B5EF4-FFF2-40B4-BE49-F238E27FC236}">
                <a16:creationId xmlns:a16="http://schemas.microsoft.com/office/drawing/2014/main" id="{4D8DADFF-BDF7-40D3-A977-7D137F481321}"/>
              </a:ext>
            </a:extLst>
          </p:cNvPr>
          <p:cNvSpPr txBox="1"/>
          <p:nvPr/>
        </p:nvSpPr>
        <p:spPr>
          <a:xfrm>
            <a:off x="5957062" y="4882848"/>
            <a:ext cx="1295847" cy="369332"/>
          </a:xfrm>
          <a:prstGeom prst="rect">
            <a:avLst/>
          </a:prstGeom>
          <a:noFill/>
        </p:spPr>
        <p:txBody>
          <a:bodyPr wrap="square" rtlCol="0">
            <a:spAutoFit/>
          </a:bodyPr>
          <a:lstStyle/>
          <a:p>
            <a:r>
              <a:rPr lang="ro-RO" dirty="0"/>
              <a:t>PASUL 5</a:t>
            </a:r>
            <a:endParaRPr lang="en-US" dirty="0"/>
          </a:p>
        </p:txBody>
      </p:sp>
    </p:spTree>
    <p:extLst>
      <p:ext uri="{BB962C8B-B14F-4D97-AF65-F5344CB8AC3E}">
        <p14:creationId xmlns:p14="http://schemas.microsoft.com/office/powerpoint/2010/main" val="3377381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CasetăText 7">
            <a:extLst>
              <a:ext uri="{FF2B5EF4-FFF2-40B4-BE49-F238E27FC236}">
                <a16:creationId xmlns:a16="http://schemas.microsoft.com/office/drawing/2014/main" id="{5F41F7C1-423D-4B95-AAEC-FCC82185140A}"/>
              </a:ext>
            </a:extLst>
          </p:cNvPr>
          <p:cNvSpPr txBox="1"/>
          <p:nvPr/>
        </p:nvSpPr>
        <p:spPr>
          <a:xfrm>
            <a:off x="142043" y="230819"/>
            <a:ext cx="11736279" cy="5940088"/>
          </a:xfrm>
          <a:prstGeom prst="rect">
            <a:avLst/>
          </a:prstGeom>
          <a:noFill/>
        </p:spPr>
        <p:txBody>
          <a:bodyPr wrap="square" rtlCol="0">
            <a:spAutoFit/>
          </a:bodyPr>
          <a:lstStyle/>
          <a:p>
            <a:endParaRPr lang="ro-RO" sz="2000" b="1" u="sng" dirty="0"/>
          </a:p>
          <a:p>
            <a:endParaRPr lang="ro-RO" sz="2000" b="1" u="sng" dirty="0"/>
          </a:p>
          <a:p>
            <a:r>
              <a:rPr lang="ro-RO" sz="2000" b="1" u="sng" dirty="0"/>
              <a:t>Corectitudinea problemei:</a:t>
            </a:r>
          </a:p>
          <a:p>
            <a:r>
              <a:rPr lang="ro-RO" sz="2000" dirty="0"/>
              <a:t> </a:t>
            </a:r>
          </a:p>
          <a:p>
            <a:r>
              <a:rPr lang="ro-RO" sz="2000" dirty="0"/>
              <a:t>  Fie a vectorul in care </a:t>
            </a:r>
            <a:r>
              <a:rPr lang="ro-RO" sz="2000" dirty="0" err="1"/>
              <a:t>retinem</a:t>
            </a:r>
            <a:r>
              <a:rPr lang="ro-RO" sz="2000" dirty="0"/>
              <a:t> </a:t>
            </a:r>
            <a:r>
              <a:rPr lang="ro-RO" sz="2000" dirty="0" err="1"/>
              <a:t>marimile</a:t>
            </a:r>
            <a:r>
              <a:rPr lang="ro-RO" sz="2000" dirty="0"/>
              <a:t> </a:t>
            </a:r>
            <a:r>
              <a:rPr lang="ro-RO" sz="2000" dirty="0" err="1"/>
              <a:t>pestilor</a:t>
            </a:r>
            <a:r>
              <a:rPr lang="ro-RO" sz="2000" dirty="0"/>
              <a:t> (a1, a2, ... an) Verificam daca </a:t>
            </a:r>
            <a:r>
              <a:rPr lang="ro-RO" sz="2000" dirty="0" err="1"/>
              <a:t>marimile</a:t>
            </a:r>
            <a:r>
              <a:rPr lang="ro-RO" sz="2000" dirty="0"/>
              <a:t> tuturor </a:t>
            </a:r>
            <a:r>
              <a:rPr lang="ro-RO" sz="2000" dirty="0" err="1"/>
              <a:t>pestilor</a:t>
            </a:r>
            <a:r>
              <a:rPr lang="ro-RO" sz="2000" dirty="0"/>
              <a:t> sunt diferite, in caz contrar, nu exista niciun peste dominant, deci algoritmul </a:t>
            </a:r>
            <a:r>
              <a:rPr lang="ro-RO" sz="2000" dirty="0" err="1"/>
              <a:t>returneaza</a:t>
            </a:r>
            <a:r>
              <a:rPr lang="ro-RO" sz="2000" dirty="0"/>
              <a:t> -1.Pentru rezolvarea problemei vom </a:t>
            </a:r>
            <a:r>
              <a:rPr lang="ro-RO" sz="2000" dirty="0" err="1"/>
              <a:t>cauta</a:t>
            </a:r>
            <a:r>
              <a:rPr lang="ro-RO" sz="2000" dirty="0"/>
              <a:t> </a:t>
            </a:r>
            <a:r>
              <a:rPr lang="ro-RO" sz="2000" dirty="0" err="1"/>
              <a:t>marimea</a:t>
            </a:r>
            <a:r>
              <a:rPr lang="ro-RO" sz="2000" dirty="0"/>
              <a:t> maxima a unui peste (notata cu "</a:t>
            </a:r>
            <a:r>
              <a:rPr lang="ro-RO" sz="2000" dirty="0" err="1"/>
              <a:t>marime_maxima</a:t>
            </a:r>
            <a:r>
              <a:rPr lang="ro-RO" sz="2000" dirty="0"/>
              <a:t>"). </a:t>
            </a:r>
            <a:r>
              <a:rPr lang="ro-RO" sz="2000" dirty="0" err="1"/>
              <a:t>Dupa</a:t>
            </a:r>
            <a:r>
              <a:rPr lang="ro-RO" sz="2000" dirty="0"/>
              <a:t> aceea, parcurgem vectorul de </a:t>
            </a:r>
            <a:r>
              <a:rPr lang="ro-RO" sz="2000" dirty="0" err="1"/>
              <a:t>marimi</a:t>
            </a:r>
            <a:r>
              <a:rPr lang="ro-RO" sz="2000" dirty="0"/>
              <a:t> din nou. </a:t>
            </a:r>
            <a:r>
              <a:rPr lang="ro-RO" sz="2000" dirty="0" err="1"/>
              <a:t>Cand</a:t>
            </a:r>
            <a:r>
              <a:rPr lang="ro-RO" sz="2000" dirty="0"/>
              <a:t> </a:t>
            </a:r>
            <a:r>
              <a:rPr lang="ro-RO" sz="2000" dirty="0" err="1"/>
              <a:t>intalnim</a:t>
            </a:r>
            <a:r>
              <a:rPr lang="ro-RO" sz="2000" dirty="0"/>
              <a:t> un </a:t>
            </a:r>
            <a:r>
              <a:rPr lang="ro-RO" sz="2000" dirty="0" err="1"/>
              <a:t>piranha</a:t>
            </a:r>
            <a:r>
              <a:rPr lang="ro-RO" sz="2000" dirty="0"/>
              <a:t> cu </a:t>
            </a:r>
            <a:r>
              <a:rPr lang="ro-RO" sz="2000" dirty="0" err="1"/>
              <a:t>marimea</a:t>
            </a:r>
            <a:r>
              <a:rPr lang="ro-RO" sz="2000" dirty="0"/>
              <a:t> </a:t>
            </a:r>
            <a:r>
              <a:rPr lang="ro-RO" sz="2000" dirty="0" err="1"/>
              <a:t>egla</a:t>
            </a:r>
            <a:r>
              <a:rPr lang="ro-RO" sz="2000" dirty="0"/>
              <a:t> cu cea maxima verificam daca in </a:t>
            </a:r>
            <a:r>
              <a:rPr lang="ro-RO" sz="2000" dirty="0" err="1"/>
              <a:t>stanga</a:t>
            </a:r>
            <a:r>
              <a:rPr lang="ro-RO" sz="2000" dirty="0"/>
              <a:t> sau in dreapta acestuia </a:t>
            </a:r>
            <a:r>
              <a:rPr lang="ro-RO" sz="2000" dirty="0" err="1"/>
              <a:t>gasim</a:t>
            </a:r>
            <a:r>
              <a:rPr lang="ro-RO" sz="2000" dirty="0"/>
              <a:t> un peste mai mic (a[i] &gt; a[i-1] sau a[i]&gt;a[i+1]); daca da, pestele de pe </a:t>
            </a:r>
            <a:r>
              <a:rPr lang="ro-RO" sz="2000" dirty="0" err="1"/>
              <a:t>pozitia</a:t>
            </a:r>
            <a:r>
              <a:rPr lang="ro-RO" sz="2000" dirty="0"/>
              <a:t> i poate reprezenta un </a:t>
            </a:r>
            <a:r>
              <a:rPr lang="ro-RO" sz="2000" dirty="0" err="1"/>
              <a:t>piranha</a:t>
            </a:r>
            <a:r>
              <a:rPr lang="ro-RO" sz="2000" dirty="0"/>
              <a:t> dominant, daca nu, trecem la </a:t>
            </a:r>
            <a:r>
              <a:rPr lang="ro-RO" sz="2000" dirty="0" err="1"/>
              <a:t>pozitia</a:t>
            </a:r>
            <a:r>
              <a:rPr lang="ro-RO" sz="2000" dirty="0"/>
              <a:t> </a:t>
            </a:r>
            <a:r>
              <a:rPr lang="ro-RO" sz="2000" dirty="0" err="1"/>
              <a:t>urmatoare.Corectitudinea</a:t>
            </a:r>
            <a:r>
              <a:rPr lang="ro-RO" sz="2000" dirty="0"/>
              <a:t> problemei consta in faptul ca oricare peste de </a:t>
            </a:r>
            <a:r>
              <a:rPr lang="ro-RO" sz="2000" dirty="0" err="1"/>
              <a:t>marime</a:t>
            </a:r>
            <a:r>
              <a:rPr lang="ro-RO" sz="2000" dirty="0"/>
              <a:t> maxima poate reprezenta un peste dominant dacă poate manca minim un alt peste, astfel </a:t>
            </a:r>
            <a:r>
              <a:rPr lang="ro-RO" sz="2000" dirty="0" err="1"/>
              <a:t>crescand</a:t>
            </a:r>
            <a:r>
              <a:rPr lang="ro-RO" sz="2000" dirty="0"/>
              <a:t> cu 1. (Orice termen maxim din sir </a:t>
            </a:r>
            <a:r>
              <a:rPr lang="ro-RO" sz="2000" dirty="0" err="1"/>
              <a:t>marit</a:t>
            </a:r>
            <a:r>
              <a:rPr lang="ro-RO" sz="2000" dirty="0"/>
              <a:t> cu 1 va fi cu </a:t>
            </a:r>
            <a:r>
              <a:rPr lang="ro-RO" sz="2000" dirty="0" err="1"/>
              <a:t>siguranta</a:t>
            </a:r>
            <a:r>
              <a:rPr lang="ro-RO" sz="2000" dirty="0"/>
              <a:t> mai mare </a:t>
            </a:r>
            <a:r>
              <a:rPr lang="ro-RO" sz="2000" dirty="0" err="1"/>
              <a:t>decat</a:t>
            </a:r>
            <a:r>
              <a:rPr lang="ro-RO" sz="2000" dirty="0"/>
              <a:t> restul termenilor)</a:t>
            </a:r>
          </a:p>
          <a:p>
            <a:endParaRPr lang="ro-RO" sz="2000" dirty="0"/>
          </a:p>
          <a:p>
            <a:endParaRPr lang="ro-RO" sz="2000" dirty="0"/>
          </a:p>
          <a:p>
            <a:endParaRPr lang="ro-RO" sz="2000" dirty="0"/>
          </a:p>
          <a:p>
            <a:endParaRPr lang="ro-RO" sz="2000" dirty="0"/>
          </a:p>
          <a:p>
            <a:endParaRPr lang="ro-RO" sz="2000" dirty="0"/>
          </a:p>
          <a:p>
            <a:endParaRPr lang="en-US" sz="2000" dirty="0"/>
          </a:p>
        </p:txBody>
      </p:sp>
    </p:spTree>
    <p:extLst>
      <p:ext uri="{BB962C8B-B14F-4D97-AF65-F5344CB8AC3E}">
        <p14:creationId xmlns:p14="http://schemas.microsoft.com/office/powerpoint/2010/main" val="2409747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tăText 1">
            <a:extLst>
              <a:ext uri="{FF2B5EF4-FFF2-40B4-BE49-F238E27FC236}">
                <a16:creationId xmlns:a16="http://schemas.microsoft.com/office/drawing/2014/main" id="{A665666B-9FAF-4721-BE2C-C2B5722E28F6}"/>
              </a:ext>
            </a:extLst>
          </p:cNvPr>
          <p:cNvSpPr txBox="1"/>
          <p:nvPr/>
        </p:nvSpPr>
        <p:spPr>
          <a:xfrm>
            <a:off x="120580" y="140677"/>
            <a:ext cx="11806813" cy="646331"/>
          </a:xfrm>
          <a:prstGeom prst="rect">
            <a:avLst/>
          </a:prstGeom>
          <a:noFill/>
        </p:spPr>
        <p:txBody>
          <a:bodyPr wrap="square" rtlCol="0">
            <a:spAutoFit/>
          </a:bodyPr>
          <a:lstStyle/>
          <a:p>
            <a:r>
              <a:rPr lang="ro-RO" sz="1800" b="1" u="sng" dirty="0"/>
              <a:t>Complexitatea:</a:t>
            </a:r>
          </a:p>
          <a:p>
            <a:endParaRPr lang="en-US" dirty="0"/>
          </a:p>
        </p:txBody>
      </p:sp>
    </p:spTree>
    <p:extLst>
      <p:ext uri="{BB962C8B-B14F-4D97-AF65-F5344CB8AC3E}">
        <p14:creationId xmlns:p14="http://schemas.microsoft.com/office/powerpoint/2010/main" val="32169217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setăText 2">
            <a:extLst>
              <a:ext uri="{FF2B5EF4-FFF2-40B4-BE49-F238E27FC236}">
                <a16:creationId xmlns:a16="http://schemas.microsoft.com/office/drawing/2014/main" id="{46389A07-2B47-4FA4-A2A0-E0BD29AE6DAA}"/>
              </a:ext>
            </a:extLst>
          </p:cNvPr>
          <p:cNvSpPr txBox="1"/>
          <p:nvPr/>
        </p:nvSpPr>
        <p:spPr>
          <a:xfrm>
            <a:off x="328473" y="310719"/>
            <a:ext cx="11745157" cy="5663089"/>
          </a:xfrm>
          <a:prstGeom prst="rect">
            <a:avLst/>
          </a:prstGeom>
          <a:noFill/>
        </p:spPr>
        <p:txBody>
          <a:bodyPr wrap="square" rtlCol="0">
            <a:spAutoFit/>
          </a:bodyPr>
          <a:lstStyle/>
          <a:p>
            <a:r>
              <a:rPr lang="ro-RO" sz="2000" b="1" u="sng" dirty="0"/>
              <a:t>Problema2 – Scrisori de dragoste:</a:t>
            </a:r>
          </a:p>
          <a:p>
            <a:endParaRPr lang="ro-RO" sz="1800" u="sng" dirty="0"/>
          </a:p>
          <a:p>
            <a:r>
              <a:rPr lang="ro-RO" dirty="0"/>
              <a:t>  </a:t>
            </a:r>
            <a:r>
              <a:rPr lang="ro-RO" sz="1800" u="sng" dirty="0"/>
              <a:t>Enunțul problemei:</a:t>
            </a:r>
          </a:p>
          <a:p>
            <a:r>
              <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rPr>
              <a:t> </a:t>
            </a:r>
          </a:p>
          <a:p>
            <a:r>
              <a:rPr lang="ro-RO" dirty="0">
                <a:solidFill>
                  <a:srgbClr val="202124"/>
                </a:solidFill>
                <a:latin typeface="Times New Roman" panose="02020603050405020304" pitchFamily="18" charset="0"/>
                <a:ea typeface="Times New Roman" panose="02020603050405020304" pitchFamily="18" charset="0"/>
                <a:cs typeface="Arial" panose="020B0604020202020204" pitchFamily="34" charset="0"/>
              </a:rPr>
              <a:t>    </a:t>
            </a:r>
            <a:r>
              <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rPr>
              <a:t>Prietenul tău a decis să meargă mai departe în viață și să-și uite ultima iubită. El a decis să scape de toate scrisorile de dragoste pe care le primise de la prietena sa, arzându-le, dar poate arde scrisorile numai atunci când este singur acasă. El are un total de N scrisori de dragoste pe care le primise de la prietena sa și este singur acasă timp de S ore. Fiecare scrisoare de dragoste, în funcție de lungimea și hârtia din care este alcătuită, durează b minute pentru a arde. Pentru a uita de ultima lui iubită, amicul tău are nevoie să ardă cât mai multe scrisori, ajută-l și informează-l  care este numărul maxim de scrisori pe care le poate arde în S ore, dacă are nevoie de timp extra sau dacă scrisorile ard în mai puțin de S ore.</a:t>
            </a:r>
          </a:p>
          <a:p>
            <a:endPar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endParaRPr>
          </a:p>
          <a:p>
            <a:r>
              <a:rPr lang="en-US" u="sng" dirty="0"/>
              <a:t>Input</a:t>
            </a:r>
            <a:r>
              <a:rPr lang="ro-RO" u="sng" dirty="0"/>
              <a:t>:</a:t>
            </a:r>
          </a:p>
          <a:p>
            <a:endParaRPr lang="en-US" u="sng" dirty="0"/>
          </a:p>
          <a:p>
            <a:pPr marL="0" marR="0">
              <a:lnSpc>
                <a:spcPct val="125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ro-RO" dirty="0">
                <a:solidFill>
                  <a:srgbClr val="202124"/>
                </a:solidFill>
                <a:latin typeface="Times New Roman" panose="02020603050405020304" pitchFamily="18" charset="0"/>
                <a:cs typeface="Arial" panose="020B0604020202020204" pitchFamily="34" charset="0"/>
              </a:rPr>
              <a:t>  </a:t>
            </a:r>
            <a:r>
              <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rPr>
              <a:t>Prima linie a fișierului conține două numere întregi separate prin spațiu N și S</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a:p>
            <a:pPr marL="0" marR="0">
              <a:lnSpc>
                <a:spcPct val="125000"/>
              </a:lnSpc>
              <a:spcBef>
                <a:spcPts val="0"/>
              </a:spcBef>
              <a:spcAft>
                <a:spcPts val="0"/>
              </a:spcAft>
            </a:pP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N</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10^5</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S</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10^4) </a:t>
            </a:r>
            <a:r>
              <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rPr>
              <a:t>, unde N este numărul de scrisori pe care prietenul tău le are în total și S este timpul în ore pentru care ar trebui să se ardă focul. Urmează N linii care conțin fiecare un număr întreg b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b</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dirty="0">
                <a:solidFill>
                  <a:srgbClr val="4A4A4A"/>
                </a:solidFill>
                <a:effectLst/>
                <a:latin typeface="Cambria Math" panose="02040503050406030204" pitchFamily="18" charset="0"/>
                <a:ea typeface="Cambria Math" panose="02040503050406030204" pitchFamily="18" charset="0"/>
                <a:cs typeface="Cambria Math" panose="02040503050406030204" pitchFamily="18" charset="0"/>
              </a:rPr>
              <a:t>≤</a:t>
            </a:r>
            <a:r>
              <a:rPr lang="ro-RO" sz="1800"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 </a:t>
            </a:r>
            <a:r>
              <a:rPr lang="ro-RO" sz="1800" b="1" dirty="0">
                <a:solidFill>
                  <a:srgbClr val="4A4A4A"/>
                </a:solidFill>
                <a:effectLst/>
                <a:latin typeface="Helvetica" panose="020B0604020202020204" pitchFamily="34" charset="0"/>
                <a:ea typeface="Helvetica" panose="020B0604020202020204" pitchFamily="34" charset="0"/>
                <a:cs typeface="Arial" panose="020B0604020202020204" pitchFamily="34" charset="0"/>
              </a:rPr>
              <a:t>10^6</a:t>
            </a:r>
            <a:r>
              <a:rPr lang="ro-RO" sz="1800" dirty="0">
                <a:solidFill>
                  <a:srgbClr val="202124"/>
                </a:solidFill>
                <a:effectLst/>
                <a:latin typeface="Times New Roman" panose="02020603050405020304" pitchFamily="18" charset="0"/>
                <a:ea typeface="Times New Roman" panose="02020603050405020304" pitchFamily="18" charset="0"/>
                <a:cs typeface="Arial" panose="020B0604020202020204" pitchFamily="34" charset="0"/>
              </a:rPr>
              <a:t>), care semnifică timpul de care are nevoie fiecare scrisoare pentru a arde.</a:t>
            </a:r>
            <a:endParaRPr lang="en-US" sz="1800" dirty="0">
              <a:effectLst/>
              <a:latin typeface="Calibri" panose="020F0502020204030204" pitchFamily="34" charset="0"/>
              <a:ea typeface="Times New Roman" panose="02020603050405020304" pitchFamily="18" charset="0"/>
              <a:cs typeface="Arial" panose="020B0604020202020204" pitchFamily="34" charset="0"/>
            </a:endParaRPr>
          </a:p>
          <a:p>
            <a:endParaRPr lang="ro-RO" dirty="0">
              <a:solidFill>
                <a:srgbClr val="202124"/>
              </a:solidFill>
              <a:latin typeface="Times New Roman" panose="02020603050405020304" pitchFamily="18" charset="0"/>
              <a:cs typeface="Arial" panose="020B0604020202020204" pitchFamily="34" charset="0"/>
            </a:endParaRPr>
          </a:p>
          <a:p>
            <a:endParaRPr lang="en-US" dirty="0"/>
          </a:p>
        </p:txBody>
      </p:sp>
    </p:spTree>
    <p:extLst>
      <p:ext uri="{BB962C8B-B14F-4D97-AF65-F5344CB8AC3E}">
        <p14:creationId xmlns:p14="http://schemas.microsoft.com/office/powerpoint/2010/main" val="2699204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tăText 1">
            <a:extLst>
              <a:ext uri="{FF2B5EF4-FFF2-40B4-BE49-F238E27FC236}">
                <a16:creationId xmlns:a16="http://schemas.microsoft.com/office/drawing/2014/main" id="{123ECC56-DFB8-4937-A9AD-2BE4DF39DD71}"/>
              </a:ext>
            </a:extLst>
          </p:cNvPr>
          <p:cNvSpPr txBox="1"/>
          <p:nvPr/>
        </p:nvSpPr>
        <p:spPr>
          <a:xfrm>
            <a:off x="88777" y="106532"/>
            <a:ext cx="11851689" cy="6125592"/>
          </a:xfrm>
          <a:prstGeom prst="rect">
            <a:avLst/>
          </a:prstGeom>
          <a:noFill/>
        </p:spPr>
        <p:txBody>
          <a:bodyPr wrap="square" rtlCol="0">
            <a:spAutoFit/>
          </a:bodyPr>
          <a:lstStyle/>
          <a:p>
            <a:endParaRPr lang="en-US" dirty="0"/>
          </a:p>
        </p:txBody>
      </p:sp>
      <p:sp>
        <p:nvSpPr>
          <p:cNvPr id="3" name="CasetăText 2">
            <a:extLst>
              <a:ext uri="{FF2B5EF4-FFF2-40B4-BE49-F238E27FC236}">
                <a16:creationId xmlns:a16="http://schemas.microsoft.com/office/drawing/2014/main" id="{F45FFAFB-C011-4844-9D5B-E0F4E54F4D1A}"/>
              </a:ext>
            </a:extLst>
          </p:cNvPr>
          <p:cNvSpPr txBox="1"/>
          <p:nvPr/>
        </p:nvSpPr>
        <p:spPr>
          <a:xfrm>
            <a:off x="241177" y="258932"/>
            <a:ext cx="11851689" cy="6125592"/>
          </a:xfrm>
          <a:prstGeom prst="rect">
            <a:avLst/>
          </a:prstGeom>
          <a:noFill/>
        </p:spPr>
        <p:txBody>
          <a:bodyPr wrap="square" rtlCol="0">
            <a:spAutoFit/>
          </a:bodyPr>
          <a:lstStyle/>
          <a:p>
            <a:endParaRPr lang="en-US" dirty="0"/>
          </a:p>
        </p:txBody>
      </p:sp>
      <p:sp>
        <p:nvSpPr>
          <p:cNvPr id="4" name="CasetăText 3">
            <a:extLst>
              <a:ext uri="{FF2B5EF4-FFF2-40B4-BE49-F238E27FC236}">
                <a16:creationId xmlns:a16="http://schemas.microsoft.com/office/drawing/2014/main" id="{9EDD677B-99AB-4BD6-B893-06C1FA6BB187}"/>
              </a:ext>
            </a:extLst>
          </p:cNvPr>
          <p:cNvSpPr txBox="1"/>
          <p:nvPr/>
        </p:nvSpPr>
        <p:spPr>
          <a:xfrm>
            <a:off x="99135" y="106532"/>
            <a:ext cx="12146132" cy="5447645"/>
          </a:xfrm>
          <a:prstGeom prst="rect">
            <a:avLst/>
          </a:prstGeom>
          <a:noFill/>
        </p:spPr>
        <p:txBody>
          <a:bodyPr wrap="square" rtlCol="0">
            <a:spAutoFit/>
          </a:bodyPr>
          <a:lstStyle/>
          <a:p>
            <a:r>
              <a:rPr lang="en-US" u="sng" dirty="0"/>
              <a:t>Output</a:t>
            </a:r>
            <a:r>
              <a:rPr lang="ro-RO" u="sng" dirty="0"/>
              <a:t>:</a:t>
            </a:r>
            <a:endParaRPr lang="en-US" u="sng" dirty="0"/>
          </a:p>
          <a:p>
            <a:endParaRPr lang="ro-RO" sz="1800" dirty="0">
              <a:solidFill>
                <a:srgbClr val="202124"/>
              </a:solidFill>
              <a:effectLst/>
              <a:latin typeface="Times New Roman" panose="02020603050405020304" pitchFamily="18" charset="0"/>
              <a:ea typeface="Times New Roman" panose="02020603050405020304" pitchFamily="18" charset="0"/>
            </a:endParaRPr>
          </a:p>
          <a:p>
            <a:r>
              <a:rPr lang="ro-RO" dirty="0">
                <a:solidFill>
                  <a:srgbClr val="202124"/>
                </a:solidFill>
                <a:latin typeface="Times New Roman" panose="02020603050405020304" pitchFamily="18" charset="0"/>
                <a:ea typeface="Times New Roman" panose="02020603050405020304" pitchFamily="18" charset="0"/>
              </a:rPr>
              <a:t>   </a:t>
            </a:r>
            <a:r>
              <a:rPr lang="ro-RO" sz="1800" dirty="0">
                <a:solidFill>
                  <a:srgbClr val="202124"/>
                </a:solidFill>
                <a:effectLst/>
                <a:latin typeface="Times New Roman" panose="02020603050405020304" pitchFamily="18" charset="0"/>
                <a:ea typeface="Times New Roman" panose="02020603050405020304" pitchFamily="18" charset="0"/>
              </a:rPr>
              <a:t>Dacă scrisorile de dragoste ard pentru S ore exacte, atunci se afișează numărul de scrisori de dragoste care sunt arse, dacă scrisorile ard mai puțin de S ore, se afișează numărul total de minute pentru care scrisorile ard, ceea ce se întâmplă în cazul în care el rămâne fără scrisori. Cu toate acestea, dacă scrisorile ard mai mult de S ore, atunci se afișează numărul maxim de scrisori arse și timpul minim în minute pentru care focul arde după S ore.</a:t>
            </a:r>
          </a:p>
          <a:p>
            <a:endParaRPr lang="ro-RO" dirty="0">
              <a:solidFill>
                <a:srgbClr val="202124"/>
              </a:solidFill>
              <a:latin typeface="Times New Roman" panose="02020603050405020304" pitchFamily="18" charset="0"/>
            </a:endParaRPr>
          </a:p>
          <a:p>
            <a:r>
              <a:rPr lang="ro-RO" u="sng" dirty="0">
                <a:solidFill>
                  <a:srgbClr val="202124"/>
                </a:solidFill>
                <a:latin typeface="Times New Roman" panose="02020603050405020304" pitchFamily="18" charset="0"/>
              </a:rPr>
              <a:t>Exemplu:</a:t>
            </a:r>
          </a:p>
          <a:p>
            <a:r>
              <a:rPr lang="ro-RO" dirty="0">
                <a:solidFill>
                  <a:srgbClr val="202124"/>
                </a:solidFill>
                <a:latin typeface="Times New Roman" panose="02020603050405020304" pitchFamily="18" charset="0"/>
              </a:rPr>
              <a:t>Pentru setul de valori </a:t>
            </a:r>
          </a:p>
          <a:p>
            <a:r>
              <a:rPr lang="ro-RO" sz="1600" dirty="0">
                <a:solidFill>
                  <a:srgbClr val="202124"/>
                </a:solidFill>
                <a:latin typeface="Times New Roman" panose="02020603050405020304" pitchFamily="18" charset="0"/>
              </a:rPr>
              <a:t>5 10</a:t>
            </a:r>
          </a:p>
          <a:p>
            <a:r>
              <a:rPr lang="ro-RO" sz="1600" dirty="0">
                <a:solidFill>
                  <a:srgbClr val="202124"/>
                </a:solidFill>
                <a:latin typeface="Times New Roman" panose="02020603050405020304" pitchFamily="18" charset="0"/>
              </a:rPr>
              <a:t>120</a:t>
            </a:r>
          </a:p>
          <a:p>
            <a:r>
              <a:rPr lang="ro-RO" sz="1600" dirty="0">
                <a:solidFill>
                  <a:srgbClr val="202124"/>
                </a:solidFill>
                <a:latin typeface="Times New Roman" panose="02020603050405020304" pitchFamily="18" charset="0"/>
              </a:rPr>
              <a:t>120</a:t>
            </a:r>
          </a:p>
          <a:p>
            <a:r>
              <a:rPr lang="ro-RO" sz="1600" dirty="0">
                <a:solidFill>
                  <a:srgbClr val="202124"/>
                </a:solidFill>
                <a:latin typeface="Times New Roman" panose="02020603050405020304" pitchFamily="18" charset="0"/>
              </a:rPr>
              <a:t>480</a:t>
            </a:r>
          </a:p>
          <a:p>
            <a:r>
              <a:rPr lang="ro-RO" sz="1600" dirty="0">
                <a:solidFill>
                  <a:srgbClr val="202124"/>
                </a:solidFill>
                <a:latin typeface="Times New Roman" panose="02020603050405020304" pitchFamily="18" charset="0"/>
              </a:rPr>
              <a:t>180</a:t>
            </a:r>
          </a:p>
          <a:p>
            <a:r>
              <a:rPr lang="ro-RO" sz="1600" dirty="0">
                <a:solidFill>
                  <a:srgbClr val="202124"/>
                </a:solidFill>
                <a:latin typeface="Times New Roman" panose="02020603050405020304" pitchFamily="18" charset="0"/>
              </a:rPr>
              <a:t>180 , rezultatul afișat este 4 480, deoarece în cele 10 ore au fost arse 4 scrisori, iar pentru a le arde pe toate este nevoie de încă 480 de minute.</a:t>
            </a:r>
          </a:p>
          <a:p>
            <a:endParaRPr lang="ro-RO" dirty="0">
              <a:solidFill>
                <a:srgbClr val="202124"/>
              </a:solidFill>
              <a:latin typeface="Times New Roman" panose="02020603050405020304" pitchFamily="18" charset="0"/>
            </a:endParaRPr>
          </a:p>
          <a:p>
            <a:endParaRPr lang="ro-RO" dirty="0">
              <a:solidFill>
                <a:srgbClr val="202124"/>
              </a:solidFill>
              <a:latin typeface="Times New Roman" panose="02020603050405020304" pitchFamily="18" charset="0"/>
            </a:endParaRPr>
          </a:p>
          <a:p>
            <a:r>
              <a:rPr lang="ro-RO" b="1" u="sng" dirty="0"/>
              <a:t>Vezi implementarea problemei aici</a:t>
            </a:r>
            <a:r>
              <a:rPr lang="en-US" b="1" dirty="0"/>
              <a:t> </a:t>
            </a:r>
            <a:endParaRPr lang="en-US" b="1" u="sng" dirty="0"/>
          </a:p>
          <a:p>
            <a:endParaRPr lang="ro-RO" dirty="0">
              <a:solidFill>
                <a:srgbClr val="202124"/>
              </a:solidFill>
              <a:latin typeface="Times New Roman" panose="02020603050405020304" pitchFamily="18" charset="0"/>
            </a:endParaRPr>
          </a:p>
          <a:p>
            <a:endParaRPr lang="en-US" dirty="0"/>
          </a:p>
        </p:txBody>
      </p:sp>
      <p:sp>
        <p:nvSpPr>
          <p:cNvPr id="5" name="Săgeată: dreapta 4">
            <a:extLst>
              <a:ext uri="{FF2B5EF4-FFF2-40B4-BE49-F238E27FC236}">
                <a16:creationId xmlns:a16="http://schemas.microsoft.com/office/drawing/2014/main" id="{55518756-A68C-47F0-B2A6-0B4996594972}"/>
              </a:ext>
            </a:extLst>
          </p:cNvPr>
          <p:cNvSpPr/>
          <p:nvPr/>
        </p:nvSpPr>
        <p:spPr>
          <a:xfrm rot="618284">
            <a:off x="3589904" y="4822328"/>
            <a:ext cx="1475435" cy="1773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7" name="Grafic 6" descr="Roți dințate">
            <a:hlinkClick r:id="rId2" action="ppaction://hlinkfile"/>
            <a:extLst>
              <a:ext uri="{FF2B5EF4-FFF2-40B4-BE49-F238E27FC236}">
                <a16:creationId xmlns:a16="http://schemas.microsoft.com/office/drawing/2014/main" id="{0C250070-7104-489B-9DED-EF5232A0B1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68078" y="4421081"/>
            <a:ext cx="1811044" cy="1811044"/>
          </a:xfrm>
          <a:prstGeom prst="rect">
            <a:avLst/>
          </a:prstGeom>
        </p:spPr>
      </p:pic>
    </p:spTree>
    <p:extLst>
      <p:ext uri="{BB962C8B-B14F-4D97-AF65-F5344CB8AC3E}">
        <p14:creationId xmlns:p14="http://schemas.microsoft.com/office/powerpoint/2010/main" val="25369705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asetăText 1">
                <a:extLst>
                  <a:ext uri="{FF2B5EF4-FFF2-40B4-BE49-F238E27FC236}">
                    <a16:creationId xmlns:a16="http://schemas.microsoft.com/office/drawing/2014/main" id="{83EF407D-2F01-451B-B464-688CDBF55BCE}"/>
                  </a:ext>
                </a:extLst>
              </p:cNvPr>
              <p:cNvSpPr txBox="1"/>
              <p:nvPr/>
            </p:nvSpPr>
            <p:spPr>
              <a:xfrm>
                <a:off x="168676" y="204186"/>
                <a:ext cx="11700769" cy="5110886"/>
              </a:xfrm>
              <a:prstGeom prst="rect">
                <a:avLst/>
              </a:prstGeom>
              <a:noFill/>
            </p:spPr>
            <p:txBody>
              <a:bodyPr wrap="square" rtlCol="0">
                <a:spAutoFit/>
              </a:bodyPr>
              <a:lstStyle/>
              <a:p>
                <a:pPr marL="0" marR="0">
                  <a:lnSpc>
                    <a:spcPct val="107000"/>
                  </a:lnSpc>
                  <a:spcBef>
                    <a:spcPts val="0"/>
                  </a:spcBef>
                  <a:spcAft>
                    <a:spcPts val="800"/>
                  </a:spcAft>
                </a:pPr>
                <a:endParaRPr lang="ro-RO" sz="2000" b="1" u="sng" dirty="0">
                  <a:effectLst/>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endParaRPr lang="ro-RO" sz="2000" b="1" u="sng" dirty="0">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r>
                  <a:rPr lang="ro-RO" sz="2000" b="1" u="sng" dirty="0">
                    <a:effectLst/>
                    <a:ea typeface="Times New Roman" panose="02020603050405020304" pitchFamily="18" charset="0"/>
                    <a:cs typeface="Arial" panose="020B0604020202020204" pitchFamily="34" charset="0"/>
                  </a:rPr>
                  <a:t>CORECTITUDINEA PROBLEMEI</a:t>
                </a:r>
                <a:r>
                  <a:rPr lang="en-US" sz="2000" b="1" u="sng" dirty="0">
                    <a:effectLst/>
                    <a:ea typeface="Times New Roman" panose="02020603050405020304" pitchFamily="18" charset="0"/>
                    <a:cs typeface="Arial" panose="020B0604020202020204" pitchFamily="34" charset="0"/>
                  </a:rPr>
                  <a:t>:</a:t>
                </a:r>
                <a:endParaRPr lang="en-US" sz="2000" b="1" dirty="0">
                  <a:effectLst/>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r>
                  <a:rPr lang="ro-RO" sz="1800" dirty="0">
                    <a:effectLst/>
                    <a:ea typeface="Times New Roman" panose="02020603050405020304" pitchFamily="18" charset="0"/>
                    <a:cs typeface="Arial" panose="020B0604020202020204" pitchFamily="34" charset="0"/>
                  </a:rPr>
                  <a:t>   Presupunem ca setul de scrisori este ordonat crescător după timpul de ardere necesar pentru fiecare scrisoare.</a:t>
                </a:r>
                <a:endParaRPr lang="en-US" sz="1800" dirty="0">
                  <a:effectLst/>
                  <a:ea typeface="Times New Roman" panose="02020603050405020304" pitchFamily="18" charset="0"/>
                  <a:cs typeface="Arial" panose="020B0604020202020204" pitchFamily="34" charset="0"/>
                </a:endParaRPr>
              </a:p>
              <a:p>
                <a:pPr marL="0" marR="0">
                  <a:lnSpc>
                    <a:spcPct val="107000"/>
                  </a:lnSpc>
                  <a:spcBef>
                    <a:spcPts val="0"/>
                  </a:spcBef>
                  <a:spcAft>
                    <a:spcPts val="800"/>
                  </a:spcAft>
                </a:pPr>
                <a:r>
                  <a:rPr lang="ro-RO" sz="1800" dirty="0">
                    <a:effectLst/>
                    <a:ea typeface="Times New Roman" panose="02020603050405020304" pitchFamily="18" charset="0"/>
                    <a:cs typeface="Arial" panose="020B0604020202020204" pitchFamily="34" charset="0"/>
                  </a:rPr>
                  <a:t>    Proprietatea de alegere "</a:t>
                </a:r>
                <a:r>
                  <a:rPr lang="ro-RO" sz="1800" dirty="0" err="1">
                    <a:effectLst/>
                    <a:ea typeface="Times New Roman" panose="02020603050405020304" pitchFamily="18" charset="0"/>
                    <a:cs typeface="Arial" panose="020B0604020202020204" pitchFamily="34" charset="0"/>
                  </a:rPr>
                  <a:t>greedy</a:t>
                </a:r>
                <a:r>
                  <a:rPr lang="ro-RO" sz="1800" dirty="0">
                    <a:effectLst/>
                    <a:ea typeface="Times New Roman" panose="02020603050405020304" pitchFamily="18" charset="0"/>
                    <a:cs typeface="Arial" panose="020B0604020202020204" pitchFamily="34" charset="0"/>
                  </a:rPr>
                  <a:t>": </a:t>
                </a:r>
                <a:endParaRPr lang="en-US" sz="1800" dirty="0">
                  <a:effectLst/>
                  <a:ea typeface="Times New Roman" panose="02020603050405020304" pitchFamily="18" charset="0"/>
                  <a:cs typeface="Arial" panose="020B0604020202020204" pitchFamily="34" charset="0"/>
                </a:endParaRPr>
              </a:p>
              <a:p>
                <a:pPr>
                  <a:lnSpc>
                    <a:spcPct val="107000"/>
                  </a:lnSpc>
                  <a:spcAft>
                    <a:spcPts val="800"/>
                  </a:spcAft>
                </a:pPr>
                <a:r>
                  <a:rPr lang="ro-RO" sz="1800" dirty="0">
                    <a:effectLst/>
                    <a:ea typeface="Times New Roman" panose="02020603050405020304" pitchFamily="18" charset="0"/>
                    <a:cs typeface="Arial" panose="020B0604020202020204" pitchFamily="34" charset="0"/>
                  </a:rPr>
                  <a:t>   Fie O = (</a:t>
                </a:r>
                <a14:m>
                  <m:oMath xmlns:m="http://schemas.openxmlformats.org/officeDocument/2006/math">
                    <m:sSub>
                      <m:sSubPr>
                        <m:ctrlPr>
                          <a:rPr lang="en-US" i="1">
                            <a:latin typeface="Cambria Math" panose="02040503050406030204" pitchFamily="18" charset="0"/>
                            <a:ea typeface="Times New Roman" panose="02020603050405020304" pitchFamily="18" charset="0"/>
                            <a:cs typeface="Times New Roman" panose="02020603050405020304" pitchFamily="18" charset="0"/>
                          </a:rPr>
                        </m:ctrlPr>
                      </m:sSubPr>
                      <m:e>
                        <m:r>
                          <a:rPr lang="ro-RO" i="1">
                            <a:latin typeface="Cambria Math" panose="02040503050406030204" pitchFamily="18" charset="0"/>
                            <a:ea typeface="Times New Roman" panose="02020603050405020304" pitchFamily="18" charset="0"/>
                            <a:cs typeface="Times New Roman" panose="02020603050405020304" pitchFamily="18" charset="0"/>
                          </a:rPr>
                          <m:t>𝑜</m:t>
                        </m:r>
                      </m:e>
                      <m:sub>
                        <m:r>
                          <a:rPr lang="ro-RO" i="1">
                            <a:latin typeface="Cambria Math" panose="02040503050406030204" pitchFamily="18" charset="0"/>
                            <a:ea typeface="Times New Roman" panose="02020603050405020304" pitchFamily="18" charset="0"/>
                            <a:cs typeface="Times New Roman" panose="02020603050405020304" pitchFamily="18" charset="0"/>
                          </a:rPr>
                          <m:t>1 </m:t>
                        </m:r>
                      </m:sub>
                    </m:sSub>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i="1">
                            <a:latin typeface="Cambria Math" panose="02040503050406030204" pitchFamily="18" charset="0"/>
                            <a:ea typeface="Times New Roman" panose="02020603050405020304" pitchFamily="18" charset="0"/>
                            <a:cs typeface="Times New Roman" panose="02020603050405020304" pitchFamily="18" charset="0"/>
                          </a:rPr>
                        </m:ctrlPr>
                      </m:sSubPr>
                      <m:e>
                        <m:r>
                          <a:rPr lang="ro-RO" i="1">
                            <a:latin typeface="Cambria Math" panose="02040503050406030204" pitchFamily="18" charset="0"/>
                            <a:ea typeface="Times New Roman" panose="02020603050405020304" pitchFamily="18" charset="0"/>
                            <a:cs typeface="Times New Roman" panose="02020603050405020304" pitchFamily="18" charset="0"/>
                          </a:rPr>
                          <m:t>𝑜</m:t>
                        </m:r>
                      </m:e>
                      <m:sub>
                        <m:r>
                          <a:rPr lang="ro-RO" i="1">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dirty="0">
                    <a:ea typeface="Times New Roman" panose="02020603050405020304" pitchFamily="18" charset="0"/>
                    <a:cs typeface="Arial" panose="020B0604020202020204" pitchFamily="34" charset="0"/>
                  </a:rPr>
                  <a:t>, . . . , </a:t>
                </a:r>
                <a14:m>
                  <m:oMath xmlns:m="http://schemas.openxmlformats.org/officeDocument/2006/math">
                    <m:sSub>
                      <m:sSubPr>
                        <m:ctrlPr>
                          <a:rPr lang="en-US" i="1">
                            <a:latin typeface="Cambria Math" panose="02040503050406030204" pitchFamily="18" charset="0"/>
                            <a:ea typeface="Times New Roman" panose="02020603050405020304" pitchFamily="18" charset="0"/>
                            <a:cs typeface="Times New Roman" panose="02020603050405020304" pitchFamily="18" charset="0"/>
                          </a:rPr>
                        </m:ctrlPr>
                      </m:sSubPr>
                      <m:e>
                        <m:r>
                          <a:rPr lang="ro-RO" i="1">
                            <a:latin typeface="Cambria Math" panose="02040503050406030204" pitchFamily="18" charset="0"/>
                            <a:ea typeface="Times New Roman" panose="02020603050405020304" pitchFamily="18" charset="0"/>
                            <a:cs typeface="Times New Roman" panose="02020603050405020304" pitchFamily="18" charset="0"/>
                          </a:rPr>
                          <m:t>𝑜</m:t>
                        </m:r>
                      </m:e>
                      <m:sub>
                        <m:r>
                          <a:rPr lang="ro-RO" i="1">
                            <a:latin typeface="Cambria Math" panose="02040503050406030204" pitchFamily="18" charset="0"/>
                            <a:ea typeface="Times New Roman" panose="02020603050405020304" pitchFamily="18" charset="0"/>
                            <a:cs typeface="Times New Roman" panose="02020603050405020304" pitchFamily="18" charset="0"/>
                          </a:rPr>
                          <m:t>𝑚</m:t>
                        </m:r>
                        <m:r>
                          <a:rPr lang="ro-RO" i="1">
                            <a:latin typeface="Cambria Math" panose="02040503050406030204" pitchFamily="18" charset="0"/>
                            <a:ea typeface="Times New Roman" panose="02020603050405020304" pitchFamily="18" charset="0"/>
                            <a:cs typeface="Times New Roman" panose="02020603050405020304" pitchFamily="18" charset="0"/>
                          </a:rPr>
                          <m:t> </m:t>
                        </m:r>
                      </m:sub>
                    </m:sSub>
                  </m:oMath>
                </a14:m>
                <a:r>
                  <a:rPr lang="ro-RO" sz="1800" dirty="0">
                    <a:effectLst/>
                    <a:ea typeface="Times New Roman" panose="02020603050405020304" pitchFamily="18" charset="0"/>
                    <a:cs typeface="Arial" panose="020B0604020202020204" pitchFamily="34" charset="0"/>
                  </a:rPr>
                  <a:t>) o soluție optimă și  X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𝑘</m:t>
                        </m:r>
                      </m:sub>
                    </m:sSub>
                  </m:oMath>
                </a14:m>
                <a:r>
                  <a:rPr lang="ro-RO" sz="1800" dirty="0">
                    <a:effectLst/>
                    <a:ea typeface="Times New Roman" panose="02020603050405020304" pitchFamily="18" charset="0"/>
                    <a:cs typeface="Arial" panose="020B0604020202020204" pitchFamily="34" charset="0"/>
                  </a:rPr>
                  <a:t>) soluția dată de algoritm. Există mai multe situații</a:t>
                </a:r>
                <a:r>
                  <a:rPr lang="en-US" sz="1800" dirty="0">
                    <a:effectLst/>
                    <a:ea typeface="Times New Roman" panose="02020603050405020304" pitchFamily="18" charset="0"/>
                    <a:cs typeface="Arial" panose="020B0604020202020204" pitchFamily="34" charset="0"/>
                  </a:rPr>
                  <a:t>:</a:t>
                </a:r>
              </a:p>
              <a:p>
                <a:pPr marL="342900" marR="0" lvl="0" indent="-342900">
                  <a:lnSpc>
                    <a:spcPct val="107000"/>
                  </a:lnSpc>
                  <a:spcBef>
                    <a:spcPts val="0"/>
                  </a:spcBef>
                  <a:spcAft>
                    <a:spcPts val="0"/>
                  </a:spcAft>
                  <a:buFont typeface="Times New Roman" panose="02020603050405020304" pitchFamily="18" charset="0"/>
                  <a:buChar char="-"/>
                </a:pPr>
                <a:r>
                  <a:rPr lang="ro-RO" sz="1800" dirty="0">
                    <a:effectLst/>
                    <a:ea typeface="Times New Roman" panose="02020603050405020304" pitchFamily="18" charset="0"/>
                    <a:cs typeface="Arial" panose="020B0604020202020204" pitchFamily="34" charset="0"/>
                  </a:rPr>
                  <a:t>Dacă k &gt; m atunci O nu este soluția optimă. 2</a:t>
                </a:r>
                <a:endParaRPr lang="en-US" sz="1800" dirty="0">
                  <a:effectLst/>
                  <a:ea typeface="Times New Roman" panose="02020603050405020304" pitchFamily="18" charset="0"/>
                  <a:cs typeface="Arial" panose="020B0604020202020204" pitchFamily="34" charset="0"/>
                </a:endParaRPr>
              </a:p>
              <a:p>
                <a:pPr marL="342900" marR="0" lvl="0" indent="-342900">
                  <a:lnSpc>
                    <a:spcPct val="107000"/>
                  </a:lnSpc>
                  <a:spcBef>
                    <a:spcPts val="0"/>
                  </a:spcBef>
                  <a:spcAft>
                    <a:spcPts val="0"/>
                  </a:spcAft>
                  <a:buFont typeface="Times New Roman" panose="02020603050405020304" pitchFamily="18" charset="0"/>
                  <a:buChar char="-"/>
                </a:pPr>
                <a:r>
                  <a:rPr lang="ro-RO" sz="1800" dirty="0">
                    <a:effectLst/>
                    <a:ea typeface="Times New Roman" panose="02020603050405020304" pitchFamily="18" charset="0"/>
                    <a:cs typeface="Arial" panose="020B0604020202020204" pitchFamily="34" charset="0"/>
                  </a:rPr>
                  <a:t>Dacă k = m </a:t>
                </a:r>
                <a:r>
                  <a:rPr lang="ro-RO" dirty="0">
                    <a:effectLst/>
                    <a:ea typeface="Times New Roman" panose="02020603050405020304" pitchFamily="18" charset="0"/>
                    <a:cs typeface="Arial" panose="020B0604020202020204" pitchFamily="34" charset="0"/>
                  </a:rPr>
                  <a:t>atunci</a:t>
                </a:r>
                <a:r>
                  <a:rPr lang="ro-RO" sz="1800" dirty="0">
                    <a:effectLst/>
                    <a:ea typeface="Times New Roman" panose="02020603050405020304" pitchFamily="18" charset="0"/>
                    <a:cs typeface="Arial" panose="020B0604020202020204" pitchFamily="34" charset="0"/>
                  </a:rPr>
                  <a:t> X este optimă.</a:t>
                </a:r>
                <a:endParaRPr lang="en-US" sz="1800" dirty="0">
                  <a:effectLst/>
                  <a:ea typeface="Times New Roman" panose="02020603050405020304" pitchFamily="18" charset="0"/>
                  <a:cs typeface="Arial" panose="020B0604020202020204" pitchFamily="34" charset="0"/>
                </a:endParaRPr>
              </a:p>
              <a:p>
                <a:pPr marL="342900" marR="0" lvl="0" indent="-342900">
                  <a:lnSpc>
                    <a:spcPct val="107000"/>
                  </a:lnSpc>
                  <a:spcBef>
                    <a:spcPts val="0"/>
                  </a:spcBef>
                  <a:spcAft>
                    <a:spcPts val="800"/>
                  </a:spcAft>
                  <a:buFont typeface="Times New Roman" panose="02020603050405020304" pitchFamily="18" charset="0"/>
                  <a:buChar char="-"/>
                </a:pPr>
                <a:r>
                  <a:rPr lang="ro-RO" sz="1800" dirty="0">
                    <a:effectLst/>
                    <a:ea typeface="Times New Roman" panose="02020603050405020304" pitchFamily="18" charset="0"/>
                    <a:cs typeface="Arial" panose="020B0604020202020204" pitchFamily="34" charset="0"/>
                  </a:rPr>
                  <a:t>Dacă k &lt; m, atunci putem înlocui în O pe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1 </m:t>
                        </m:r>
                      </m:sub>
                    </m:sSub>
                  </m:oMath>
                </a14:m>
                <a:r>
                  <a:rPr lang="ro-RO" sz="1800" dirty="0">
                    <a:effectLst/>
                    <a:ea typeface="Times New Roman" panose="02020603050405020304" pitchFamily="18" charset="0"/>
                    <a:cs typeface="Arial" panose="020B0604020202020204" pitchFamily="34" charset="0"/>
                  </a:rPr>
                  <a:t>cu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(scrisoarea care arde cel mai repede) fără a altera restricția problemei și păstrând același număr (maxim) de spectacole selectate. Obținem soluția optimă O</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o-RO" sz="1800" dirty="0">
                    <a:effectLst/>
                    <a:ea typeface="Times New Roman" panose="02020603050405020304" pitchFamily="18" charset="0"/>
                    <a:cs typeface="Arial" panose="020B0604020202020204" pitchFamily="34" charset="0"/>
                  </a:rPr>
                  <a:t>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𝑚</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ub>
                    </m:sSub>
                  </m:oMath>
                </a14:m>
                <a:r>
                  <a:rPr lang="ro-RO" sz="1800" dirty="0">
                    <a:effectLst/>
                    <a:ea typeface="Times New Roman" panose="02020603050405020304" pitchFamily="18" charset="0"/>
                    <a:cs typeface="Arial" panose="020B0604020202020204" pitchFamily="34" charset="0"/>
                  </a:rPr>
                  <a:t>). </a:t>
                </a:r>
                <a:endParaRPr lang="en-US" sz="1800" dirty="0">
                  <a:effectLst/>
                  <a:ea typeface="Times New Roman" panose="02020603050405020304" pitchFamily="18" charset="0"/>
                  <a:cs typeface="Arial" panose="020B0604020202020204" pitchFamily="34" charset="0"/>
                </a:endParaRPr>
              </a:p>
              <a:p>
                <a:pPr marL="129540" marR="0">
                  <a:lnSpc>
                    <a:spcPct val="107000"/>
                  </a:lnSpc>
                  <a:spcBef>
                    <a:spcPts val="0"/>
                  </a:spcBef>
                  <a:spcAft>
                    <a:spcPts val="800"/>
                  </a:spcAft>
                </a:pPr>
                <a:r>
                  <a:rPr lang="ro-RO" sz="1800" dirty="0">
                    <a:effectLst/>
                    <a:ea typeface="Times New Roman" panose="02020603050405020304" pitchFamily="18" charset="0"/>
                    <a:cs typeface="Arial" panose="020B0604020202020204" pitchFamily="34" charset="0"/>
                  </a:rPr>
                  <a:t>Proprietatea de substructura optimă. Considerăm soluția optimă O</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 , . . .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𝑚</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ub>
                    </m:sSub>
                  </m:oMath>
                </a14:m>
                <a:r>
                  <a:rPr lang="ro-RO" sz="1800" dirty="0">
                    <a:effectLst/>
                    <a:ea typeface="Times New Roman" panose="02020603050405020304" pitchFamily="18" charset="0"/>
                    <a:cs typeface="Arial" panose="020B0604020202020204" pitchFamily="34" charset="0"/>
                  </a:rPr>
                  <a:t>).). Presupunem că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𝑚</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ub>
                    </m:sSub>
                  </m:oMath>
                </a14:m>
                <a:r>
                  <a:rPr lang="ro-RO" sz="1800" dirty="0">
                    <a:effectLst/>
                    <a:ea typeface="Times New Roman" panose="02020603050405020304" pitchFamily="18" charset="0"/>
                    <a:cs typeface="Arial" panose="020B0604020202020204" pitchFamily="34" charset="0"/>
                  </a:rPr>
                  <a:t>) nu este soluție optimă pentru subproblema selecției subsetul considerat. Rezultă că există O</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o-RO" sz="1800" dirty="0">
                    <a:effectLst/>
                    <a:ea typeface="Times New Roman" panose="02020603050405020304" pitchFamily="18" charset="0"/>
                    <a:cs typeface="Arial" panose="020B0604020202020204" pitchFamily="34" charset="0"/>
                  </a:rPr>
                  <a:t>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𝑘</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sub>
                    </m:sSub>
                  </m:oMath>
                </a14:m>
                <a:r>
                  <a:rPr lang="ro-RO" sz="1800" dirty="0">
                    <a:effectLst/>
                    <a:ea typeface="Times New Roman" panose="02020603050405020304" pitchFamily="18" charset="0"/>
                    <a:cs typeface="Arial" panose="020B0604020202020204" pitchFamily="34" charset="0"/>
                  </a:rPr>
                  <a:t>) o alta soluție cu k</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o-RO" sz="1800" dirty="0">
                    <a:effectLst/>
                    <a:ea typeface="Times New Roman" panose="02020603050405020304" pitchFamily="18" charset="0"/>
                    <a:cs typeface="Arial" panose="020B0604020202020204" pitchFamily="34" charset="0"/>
                  </a:rPr>
                  <a:t>  &gt; m. Acest lucru ar conduce la o soluție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𝑘</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sub>
                    </m:sSub>
                  </m:oMath>
                </a14:m>
                <a:r>
                  <a:rPr lang="ro-RO" sz="1800" dirty="0">
                    <a:effectLst/>
                    <a:ea typeface="Times New Roman" panose="02020603050405020304" pitchFamily="18" charset="0"/>
                    <a:cs typeface="Arial" panose="020B0604020202020204" pitchFamily="34" charset="0"/>
                  </a:rPr>
                  <a:t>) mai bună decât O</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ro-RO" sz="1800" dirty="0">
                    <a:effectLst/>
                    <a:ea typeface="Times New Roman" panose="02020603050405020304" pitchFamily="18" charset="0"/>
                    <a:cs typeface="Arial" panose="020B0604020202020204" pitchFamily="34" charset="0"/>
                  </a:rPr>
                  <a:t>=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𝑥</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1</m:t>
                        </m:r>
                      </m:sub>
                    </m:sSub>
                  </m:oMath>
                </a14:m>
                <a:r>
                  <a:rPr lang="ro-RO" sz="1800" dirty="0">
                    <a:effectLst/>
                    <a:ea typeface="Times New Roman" panose="02020603050405020304" pitchFamily="18" charset="0"/>
                    <a:cs typeface="Arial" panose="020B0604020202020204" pitchFamily="34" charset="0"/>
                  </a:rPr>
                  <a:t>,</a:t>
                </a:r>
                <a14:m>
                  <m:oMath xmlns:m="http://schemas.openxmlformats.org/officeDocument/2006/math">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2</m:t>
                        </m:r>
                      </m:sub>
                    </m:sSub>
                  </m:oMath>
                </a14:m>
                <a:r>
                  <a:rPr lang="ro-RO" sz="1800" dirty="0">
                    <a:effectLst/>
                    <a:ea typeface="Times New Roman" panose="02020603050405020304" pitchFamily="18" charset="0"/>
                    <a:cs typeface="Arial" panose="020B0604020202020204" pitchFamily="34" charset="0"/>
                  </a:rPr>
                  <a:t> , . . . , </a:t>
                </a:r>
                <a14:m>
                  <m:oMath xmlns:m="http://schemas.openxmlformats.org/officeDocument/2006/math">
                    <m:sSub>
                      <m:sSubPr>
                        <m:ctrlPr>
                          <a:rPr lang="en-US" sz="1800" i="1">
                            <a:effectLst/>
                            <a:latin typeface="Cambria Math" panose="02040503050406030204" pitchFamily="18" charset="0"/>
                            <a:ea typeface="Times New Roman" panose="02020603050405020304" pitchFamily="18" charset="0"/>
                            <a:cs typeface="Times New Roman" panose="02020603050405020304" pitchFamily="18" charset="0"/>
                          </a:rPr>
                        </m:ctrlPr>
                      </m:sSubPr>
                      <m:e>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𝑜</m:t>
                        </m:r>
                      </m:e>
                      <m:sub>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𝑚</m:t>
                        </m:r>
                        <m:r>
                          <a:rPr lang="ro-RO" sz="1800" i="1">
                            <a:effectLst/>
                            <a:latin typeface="Cambria Math" panose="02040503050406030204" pitchFamily="18" charset="0"/>
                            <a:ea typeface="Times New Roman" panose="02020603050405020304" pitchFamily="18" charset="0"/>
                            <a:cs typeface="Times New Roman" panose="02020603050405020304" pitchFamily="18" charset="0"/>
                          </a:rPr>
                          <m:t> </m:t>
                        </m:r>
                      </m:sub>
                    </m:sSub>
                  </m:oMath>
                </a14:m>
                <a:r>
                  <a:rPr lang="ro-RO" sz="1800" dirty="0">
                    <a:effectLst/>
                    <a:ea typeface="Times New Roman" panose="02020603050405020304" pitchFamily="18" charset="0"/>
                    <a:cs typeface="Arial" panose="020B0604020202020204" pitchFamily="34" charset="0"/>
                  </a:rPr>
                  <a:t>).). Contradicție. </a:t>
                </a:r>
                <a:endParaRPr lang="en-US" sz="1800" dirty="0">
                  <a:effectLst/>
                  <a:ea typeface="Times New Roman" panose="02020603050405020304" pitchFamily="18" charset="0"/>
                  <a:cs typeface="Arial" panose="020B0604020202020204" pitchFamily="34" charset="0"/>
                </a:endParaRPr>
              </a:p>
              <a:p>
                <a:endParaRPr lang="en-US" sz="1600" dirty="0"/>
              </a:p>
            </p:txBody>
          </p:sp>
        </mc:Choice>
        <mc:Fallback xmlns="">
          <p:sp>
            <p:nvSpPr>
              <p:cNvPr id="2" name="CasetăText 1">
                <a:extLst>
                  <a:ext uri="{FF2B5EF4-FFF2-40B4-BE49-F238E27FC236}">
                    <a16:creationId xmlns:a16="http://schemas.microsoft.com/office/drawing/2014/main" id="{83EF407D-2F01-451B-B464-688CDBF55BCE}"/>
                  </a:ext>
                </a:extLst>
              </p:cNvPr>
              <p:cNvSpPr txBox="1">
                <a:spLocks noRot="1" noChangeAspect="1" noMove="1" noResize="1" noEditPoints="1" noAdjustHandles="1" noChangeArrowheads="1" noChangeShapeType="1" noTextEdit="1"/>
              </p:cNvSpPr>
              <p:nvPr/>
            </p:nvSpPr>
            <p:spPr>
              <a:xfrm>
                <a:off x="168676" y="204186"/>
                <a:ext cx="11700769" cy="5110886"/>
              </a:xfrm>
              <a:prstGeom prst="rect">
                <a:avLst/>
              </a:prstGeom>
              <a:blipFill>
                <a:blip r:embed="rId2"/>
                <a:stretch>
                  <a:fillRect l="-573" r="-730"/>
                </a:stretch>
              </a:blipFill>
            </p:spPr>
            <p:txBody>
              <a:bodyPr/>
              <a:lstStyle/>
              <a:p>
                <a:r>
                  <a:rPr lang="en-US">
                    <a:noFill/>
                  </a:rPr>
                  <a:t> </a:t>
                </a:r>
              </a:p>
            </p:txBody>
          </p:sp>
        </mc:Fallback>
      </mc:AlternateContent>
    </p:spTree>
    <p:extLst>
      <p:ext uri="{BB962C8B-B14F-4D97-AF65-F5344CB8AC3E}">
        <p14:creationId xmlns:p14="http://schemas.microsoft.com/office/powerpoint/2010/main" val="4274370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tăText 1">
            <a:extLst>
              <a:ext uri="{FF2B5EF4-FFF2-40B4-BE49-F238E27FC236}">
                <a16:creationId xmlns:a16="http://schemas.microsoft.com/office/drawing/2014/main" id="{781FF9EF-E593-46D6-8230-23253D87557C}"/>
              </a:ext>
            </a:extLst>
          </p:cNvPr>
          <p:cNvSpPr txBox="1"/>
          <p:nvPr/>
        </p:nvSpPr>
        <p:spPr>
          <a:xfrm>
            <a:off x="115410" y="159798"/>
            <a:ext cx="11878322" cy="5361981"/>
          </a:xfrm>
          <a:prstGeom prst="rect">
            <a:avLst/>
          </a:prstGeom>
          <a:noFill/>
        </p:spPr>
        <p:txBody>
          <a:bodyPr wrap="square" rtlCol="0">
            <a:spAutoFit/>
          </a:bodyPr>
          <a:lstStyle/>
          <a:p>
            <a:endParaRPr lang="ro-RO" sz="2000" b="1" u="sng" dirty="0"/>
          </a:p>
          <a:p>
            <a:endParaRPr lang="ro-RO" sz="2000" b="1" u="sng" dirty="0"/>
          </a:p>
          <a:p>
            <a:r>
              <a:rPr lang="ro-RO" sz="2000" b="1" u="sng" dirty="0"/>
              <a:t>COMPLEXITATEA:</a:t>
            </a:r>
          </a:p>
          <a:p>
            <a:endParaRPr lang="ro-RO" sz="2000" b="1" u="sng" dirty="0"/>
          </a:p>
          <a:p>
            <a:pPr marR="0" lvl="0" rtl="0">
              <a:lnSpc>
                <a:spcPct val="107000"/>
              </a:lnSpc>
              <a:spcBef>
                <a:spcPts val="0"/>
              </a:spcBef>
              <a:spcAft>
                <a:spcPts val="0"/>
              </a:spcAft>
            </a:pPr>
            <a:r>
              <a:rPr lang="ro-RO" sz="1800" i="1" u="none" strike="noStrike" dirty="0">
                <a:effectLst/>
                <a:ea typeface="Times New Roman" panose="02020603050405020304" pitchFamily="18" charset="0"/>
                <a:cs typeface="Arial" panose="020B0604020202020204" pitchFamily="34" charset="0"/>
              </a:rPr>
              <a:t>1.   Subprogramul </a:t>
            </a:r>
            <a:r>
              <a:rPr lang="ro-RO" sz="1800" u="none" strike="noStrike" dirty="0">
                <a:solidFill>
                  <a:srgbClr val="000000"/>
                </a:solidFill>
                <a:effectLst/>
                <a:ea typeface="Times New Roman" panose="02020603050405020304" pitchFamily="18" charset="0"/>
                <a:cs typeface="Arial" panose="020B0604020202020204" pitchFamily="34" charset="0"/>
              </a:rPr>
              <a:t>Citire() =</a:t>
            </a:r>
            <a:r>
              <a:rPr lang="en-US" sz="1800" u="none" strike="noStrike" dirty="0">
                <a:solidFill>
                  <a:srgbClr val="000000"/>
                </a:solidFill>
                <a:effectLst/>
                <a:ea typeface="Times New Roman" panose="02020603050405020304" pitchFamily="18" charset="0"/>
                <a:cs typeface="Arial" panose="020B0604020202020204" pitchFamily="34" charset="0"/>
              </a:rPr>
              <a:t>&gt; </a:t>
            </a:r>
            <a:r>
              <a:rPr lang="ro-RO" dirty="0">
                <a:solidFill>
                  <a:srgbClr val="000000"/>
                </a:solidFill>
                <a:ea typeface="Times New Roman" panose="02020603050405020304" pitchFamily="18" charset="0"/>
                <a:cs typeface="Arial" panose="020B0604020202020204" pitchFamily="34" charset="0"/>
              </a:rPr>
              <a:t>Complexitatea acestui subprogram este dată de structura repetitivă </a:t>
            </a:r>
            <a:r>
              <a:rPr lang="en-US" dirty="0">
                <a:solidFill>
                  <a:srgbClr val="000000"/>
                </a:solidFill>
                <a:ea typeface="Times New Roman" panose="02020603050405020304" pitchFamily="18" charset="0"/>
                <a:cs typeface="Arial" panose="020B0604020202020204" pitchFamily="34" charset="0"/>
              </a:rPr>
              <a:t>“</a:t>
            </a:r>
            <a:r>
              <a:rPr lang="ro-RO" dirty="0">
                <a:solidFill>
                  <a:srgbClr val="000000"/>
                </a:solidFill>
                <a:ea typeface="Times New Roman" panose="02020603050405020304" pitchFamily="18" charset="0"/>
                <a:cs typeface="Arial" panose="020B0604020202020204" pitchFamily="34" charset="0"/>
              </a:rPr>
              <a:t>for</a:t>
            </a:r>
            <a:r>
              <a:rPr lang="en-US" dirty="0">
                <a:solidFill>
                  <a:srgbClr val="000000"/>
                </a:solidFill>
                <a:ea typeface="Times New Roman" panose="02020603050405020304" pitchFamily="18" charset="0"/>
                <a:cs typeface="Arial" panose="020B0604020202020204" pitchFamily="34" charset="0"/>
              </a:rPr>
              <a:t>”</a:t>
            </a:r>
            <a:r>
              <a:rPr lang="ro-RO" dirty="0">
                <a:solidFill>
                  <a:srgbClr val="000000"/>
                </a:solidFill>
                <a:ea typeface="Times New Roman" panose="02020603050405020304" pitchFamily="18" charset="0"/>
                <a:cs typeface="Arial" panose="020B0604020202020204" pitchFamily="34" charset="0"/>
              </a:rPr>
              <a:t> =</a:t>
            </a:r>
            <a:r>
              <a:rPr lang="en-US" dirty="0">
                <a:solidFill>
                  <a:srgbClr val="000000"/>
                </a:solidFill>
                <a:ea typeface="Times New Roman" panose="02020603050405020304" pitchFamily="18" charset="0"/>
                <a:cs typeface="Arial" panose="020B0604020202020204" pitchFamily="34" charset="0"/>
              </a:rPr>
              <a:t>&gt;</a:t>
            </a:r>
            <a:endParaRPr lang="ro-RO" sz="1800" u="none" strike="noStrike" dirty="0">
              <a:effectLst/>
              <a:cs typeface="Arial" panose="020B0604020202020204" pitchFamily="34" charset="0"/>
            </a:endParaRPr>
          </a:p>
          <a:p>
            <a:pPr marR="0" lvl="0" algn="ctr" rtl="0">
              <a:lnSpc>
                <a:spcPct val="107000"/>
              </a:lnSpc>
              <a:spcBef>
                <a:spcPts val="0"/>
              </a:spcBef>
              <a:spcAft>
                <a:spcPts val="0"/>
              </a:spcAft>
            </a:pPr>
            <a:r>
              <a:rPr lang="ro-RO" sz="1800" u="none" strike="noStrike" dirty="0">
                <a:effectLst/>
                <a:cs typeface="Arial" panose="020B0604020202020204" pitchFamily="34" charset="0"/>
              </a:rPr>
              <a:t>Acest ciclu se referă la variabila </a:t>
            </a:r>
            <a:r>
              <a:rPr lang="he-IL" sz="1800" u="none" strike="noStrike" dirty="0">
                <a:effectLst/>
                <a:cs typeface="Arial" panose="020B0604020202020204" pitchFamily="34" charset="0"/>
              </a:rPr>
              <a:t>֦</a:t>
            </a:r>
            <a:r>
              <a:rPr lang="ro-RO" sz="1800" u="none" strike="noStrike" dirty="0">
                <a:effectLst/>
                <a:cs typeface="Arial" panose="020B0604020202020204" pitchFamily="34" charset="0"/>
              </a:rPr>
              <a:t> i</a:t>
            </a:r>
            <a:r>
              <a:rPr lang="en-US" dirty="0">
                <a:solidFill>
                  <a:srgbClr val="000000"/>
                </a:solidFill>
                <a:ea typeface="Times New Roman" panose="02020603050405020304" pitchFamily="18" charset="0"/>
                <a:cs typeface="Arial" panose="020B0604020202020204" pitchFamily="34" charset="0"/>
              </a:rPr>
              <a:t> ”</a:t>
            </a:r>
            <a:r>
              <a:rPr lang="ro-RO" sz="1800" u="none" strike="noStrike" dirty="0">
                <a:effectLst/>
                <a:cs typeface="Arial" panose="020B0604020202020204" pitchFamily="34" charset="0"/>
              </a:rPr>
              <a:t>  care pornește de la valoarea </a:t>
            </a:r>
            <a:r>
              <a:rPr lang="he-IL" sz="1800" u="none" strike="noStrike" dirty="0">
                <a:effectLst/>
                <a:cs typeface="Arial" panose="020B0604020202020204" pitchFamily="34" charset="0"/>
              </a:rPr>
              <a:t>֦</a:t>
            </a:r>
            <a:r>
              <a:rPr lang="ro-RO" sz="1800" u="none" strike="noStrike" dirty="0">
                <a:effectLst/>
                <a:cs typeface="Arial" panose="020B0604020202020204" pitchFamily="34" charset="0"/>
              </a:rPr>
              <a:t> 0</a:t>
            </a:r>
            <a:r>
              <a:rPr lang="en-US" dirty="0">
                <a:solidFill>
                  <a:srgbClr val="000000"/>
                </a:solidFill>
                <a:ea typeface="Times New Roman" panose="02020603050405020304" pitchFamily="18" charset="0"/>
                <a:cs typeface="Arial" panose="020B0604020202020204" pitchFamily="34" charset="0"/>
              </a:rPr>
              <a:t> ”</a:t>
            </a:r>
            <a:r>
              <a:rPr lang="ro-RO" sz="1800" u="none" strike="noStrike" dirty="0">
                <a:effectLst/>
                <a:cs typeface="Arial" panose="020B0604020202020204" pitchFamily="34" charset="0"/>
              </a:rPr>
              <a:t> și se oprește la valoarea </a:t>
            </a:r>
            <a:r>
              <a:rPr lang="he-IL" sz="1800" u="none" strike="noStrike" dirty="0">
                <a:effectLst/>
                <a:cs typeface="Arial" panose="020B0604020202020204" pitchFamily="34" charset="0"/>
              </a:rPr>
              <a:t>֦</a:t>
            </a:r>
            <a:r>
              <a:rPr lang="ro-RO" sz="1800" u="none" strike="noStrike" dirty="0">
                <a:effectLst/>
                <a:cs typeface="Arial" panose="020B0604020202020204" pitchFamily="34" charset="0"/>
              </a:rPr>
              <a:t> n-1</a:t>
            </a:r>
            <a:r>
              <a:rPr lang="en-US" dirty="0">
                <a:solidFill>
                  <a:srgbClr val="000000"/>
                </a:solidFill>
                <a:ea typeface="Times New Roman" panose="02020603050405020304" pitchFamily="18" charset="0"/>
                <a:cs typeface="Arial" panose="020B0604020202020204" pitchFamily="34" charset="0"/>
              </a:rPr>
              <a:t> ”</a:t>
            </a:r>
            <a:r>
              <a:rPr lang="ro-RO" sz="1800" u="none" strike="noStrike" dirty="0">
                <a:effectLst/>
                <a:cs typeface="Arial" panose="020B0604020202020204" pitchFamily="34" charset="0"/>
              </a:rPr>
              <a:t>, la fiecare pas crescând cu o unitate, cee</a:t>
            </a:r>
            <a:r>
              <a:rPr lang="ro-RO" dirty="0">
                <a:cs typeface="Arial" panose="020B0604020202020204" pitchFamily="34" charset="0"/>
              </a:rPr>
              <a:t>a ce înseamnă că acesta se execută de </a:t>
            </a:r>
            <a:r>
              <a:rPr lang="he-IL" sz="1800" u="none" strike="noStrike" dirty="0">
                <a:effectLst/>
                <a:cs typeface="Arial" panose="020B0604020202020204" pitchFamily="34" charset="0"/>
              </a:rPr>
              <a:t>֦</a:t>
            </a:r>
            <a:r>
              <a:rPr lang="ro-RO" sz="1800" u="none" strike="noStrike" dirty="0">
                <a:effectLst/>
                <a:cs typeface="Arial" panose="020B0604020202020204" pitchFamily="34" charset="0"/>
              </a:rPr>
              <a:t> n</a:t>
            </a:r>
            <a:r>
              <a:rPr lang="en-US" dirty="0">
                <a:solidFill>
                  <a:srgbClr val="000000"/>
                </a:solidFill>
                <a:ea typeface="Times New Roman" panose="02020603050405020304" pitchFamily="18" charset="0"/>
                <a:cs typeface="Arial" panose="020B0604020202020204" pitchFamily="34" charset="0"/>
              </a:rPr>
              <a:t> ”</a:t>
            </a:r>
            <a:r>
              <a:rPr lang="ro-RO" dirty="0">
                <a:cs typeface="Arial" panose="020B0604020202020204" pitchFamily="34" charset="0"/>
              </a:rPr>
              <a:t> ori</a:t>
            </a:r>
            <a:r>
              <a:rPr lang="ro-RO" sz="1800" u="none" strike="noStrike" dirty="0">
                <a:effectLst/>
                <a:cs typeface="Arial" panose="020B0604020202020204" pitchFamily="34" charset="0"/>
              </a:rPr>
              <a:t>. =</a:t>
            </a:r>
            <a:r>
              <a:rPr lang="en-US" sz="1800" u="none" strike="noStrike" dirty="0">
                <a:effectLst/>
                <a:cs typeface="Arial" panose="020B0604020202020204" pitchFamily="34" charset="0"/>
              </a:rPr>
              <a:t>&gt;</a:t>
            </a:r>
            <a:r>
              <a:rPr lang="ro-RO" sz="1800" u="none" strike="noStrike" dirty="0">
                <a:effectLst/>
                <a:cs typeface="Arial" panose="020B0604020202020204" pitchFamily="34" charset="0"/>
              </a:rPr>
              <a:t> </a:t>
            </a:r>
            <a:r>
              <a:rPr lang="ro-RO" sz="1800" u="none" strike="noStrike" dirty="0">
                <a:effectLst/>
                <a:ea typeface="Times New Roman" panose="02020603050405020304" pitchFamily="18" charset="0"/>
                <a:cs typeface="Arial" panose="020B0604020202020204" pitchFamily="34" charset="0"/>
              </a:rPr>
              <a:t>Complexitatea este Θ(n).</a:t>
            </a:r>
          </a:p>
          <a:p>
            <a:pPr marR="0" lvl="0" rtl="0">
              <a:lnSpc>
                <a:spcPct val="107000"/>
              </a:lnSpc>
              <a:spcBef>
                <a:spcPts val="0"/>
              </a:spcBef>
              <a:spcAft>
                <a:spcPts val="0"/>
              </a:spcAft>
            </a:pPr>
            <a:endParaRPr lang="en-US" sz="1800" u="none" strike="noStrike" dirty="0">
              <a:effectLst/>
              <a:ea typeface="Times New Roman" panose="02020603050405020304" pitchFamily="18" charset="0"/>
              <a:cs typeface="Arial" panose="020B0604020202020204" pitchFamily="34" charset="0"/>
            </a:endParaRPr>
          </a:p>
          <a:p>
            <a:pPr marL="342900" marR="0" lvl="0" indent="-342900">
              <a:lnSpc>
                <a:spcPct val="107000"/>
              </a:lnSpc>
              <a:spcBef>
                <a:spcPts val="0"/>
              </a:spcBef>
              <a:spcAft>
                <a:spcPts val="0"/>
              </a:spcAft>
              <a:buAutoNum type="arabicPeriod" startAt="2"/>
            </a:pPr>
            <a:r>
              <a:rPr lang="ro-RO" sz="1800" i="1" u="none" strike="noStrike" dirty="0">
                <a:effectLst/>
                <a:ea typeface="Times New Roman" panose="02020603050405020304" pitchFamily="18" charset="0"/>
                <a:cs typeface="Arial" panose="020B0604020202020204" pitchFamily="34" charset="0"/>
              </a:rPr>
              <a:t>Subprogramul </a:t>
            </a:r>
            <a:r>
              <a:rPr lang="en-US" sz="1800" u="none" strike="noStrike" dirty="0" err="1">
                <a:solidFill>
                  <a:srgbClr val="000000"/>
                </a:solidFill>
                <a:effectLst/>
                <a:ea typeface="Times New Roman" panose="02020603050405020304" pitchFamily="18" charset="0"/>
                <a:cs typeface="Arial" panose="020B0604020202020204" pitchFamily="34" charset="0"/>
              </a:rPr>
              <a:t>AfisareSolutie</a:t>
            </a:r>
            <a:r>
              <a:rPr lang="en-US" sz="1800" u="none" strike="noStrike" dirty="0">
                <a:solidFill>
                  <a:srgbClr val="000000"/>
                </a:solidFill>
                <a:effectLst/>
                <a:ea typeface="Times New Roman" panose="02020603050405020304" pitchFamily="18" charset="0"/>
                <a:cs typeface="Arial" panose="020B0604020202020204" pitchFamily="34" charset="0"/>
              </a:rPr>
              <a:t>() </a:t>
            </a:r>
            <a:r>
              <a:rPr lang="ro-RO" sz="1800" u="none" strike="noStrike" dirty="0">
                <a:solidFill>
                  <a:srgbClr val="000000"/>
                </a:solidFill>
                <a:effectLst/>
                <a:ea typeface="Times New Roman" panose="02020603050405020304" pitchFamily="18" charset="0"/>
                <a:cs typeface="Arial" panose="020B0604020202020204" pitchFamily="34" charset="0"/>
              </a:rPr>
              <a:t>=</a:t>
            </a:r>
            <a:r>
              <a:rPr lang="en-US" sz="1800" u="none" strike="noStrike" dirty="0">
                <a:solidFill>
                  <a:srgbClr val="000000"/>
                </a:solidFill>
                <a:effectLst/>
                <a:ea typeface="Times New Roman" panose="02020603050405020304" pitchFamily="18" charset="0"/>
                <a:cs typeface="Arial" panose="020B0604020202020204" pitchFamily="34" charset="0"/>
              </a:rPr>
              <a:t>&gt; </a:t>
            </a:r>
            <a:r>
              <a:rPr lang="ro-RO" sz="1800" u="none" strike="noStrike" dirty="0">
                <a:solidFill>
                  <a:srgbClr val="000000"/>
                </a:solidFill>
                <a:effectLst/>
                <a:ea typeface="Times New Roman" panose="02020603050405020304" pitchFamily="18" charset="0"/>
                <a:cs typeface="Arial" panose="020B0604020202020204" pitchFamily="34" charset="0"/>
              </a:rPr>
              <a:t>În acest subprogram nu există structuri repetitive, motiv pentru care complexitatea este constantă =</a:t>
            </a:r>
            <a:r>
              <a:rPr lang="en-US" sz="1800" u="none" strike="noStrike" dirty="0">
                <a:solidFill>
                  <a:srgbClr val="000000"/>
                </a:solidFill>
                <a:effectLst/>
                <a:ea typeface="Times New Roman" panose="02020603050405020304" pitchFamily="18" charset="0"/>
                <a:cs typeface="Arial" panose="020B0604020202020204" pitchFamily="34" charset="0"/>
              </a:rPr>
              <a:t> &gt; </a:t>
            </a:r>
            <a:r>
              <a:rPr lang="ro-RO" sz="1800" u="none" strike="noStrike" dirty="0">
                <a:effectLst/>
                <a:ea typeface="Times New Roman" panose="02020603050405020304" pitchFamily="18" charset="0"/>
                <a:cs typeface="Arial" panose="020B0604020202020204" pitchFamily="34" charset="0"/>
              </a:rPr>
              <a:t>Complexitatea este Θ(1).</a:t>
            </a:r>
          </a:p>
          <a:p>
            <a:pPr marR="0" lvl="0">
              <a:lnSpc>
                <a:spcPct val="107000"/>
              </a:lnSpc>
              <a:spcBef>
                <a:spcPts val="0"/>
              </a:spcBef>
              <a:spcAft>
                <a:spcPts val="0"/>
              </a:spcAft>
            </a:pPr>
            <a:endParaRPr lang="en-US" sz="1800" u="none" strike="noStrike" dirty="0">
              <a:effectLst/>
              <a:ea typeface="Times New Roman" panose="02020603050405020304" pitchFamily="18" charset="0"/>
              <a:cs typeface="Arial" panose="020B0604020202020204" pitchFamily="34" charset="0"/>
            </a:endParaRPr>
          </a:p>
          <a:p>
            <a:pPr marR="0" lvl="0" rtl="0">
              <a:lnSpc>
                <a:spcPct val="107000"/>
              </a:lnSpc>
              <a:spcBef>
                <a:spcPts val="0"/>
              </a:spcBef>
              <a:spcAft>
                <a:spcPts val="0"/>
              </a:spcAft>
            </a:pPr>
            <a:r>
              <a:rPr lang="ro-RO" sz="1800" i="1" u="none" strike="noStrike" dirty="0">
                <a:effectLst/>
                <a:ea typeface="Times New Roman" panose="02020603050405020304" pitchFamily="18" charset="0"/>
                <a:cs typeface="Arial" panose="020B0604020202020204" pitchFamily="34" charset="0"/>
              </a:rPr>
              <a:t>3.   Subprogramul</a:t>
            </a:r>
            <a:r>
              <a:rPr lang="ro-RO" sz="1800" u="none" strike="noStrike" dirty="0">
                <a:solidFill>
                  <a:srgbClr val="000000"/>
                </a:solidFill>
                <a:effectLst/>
                <a:ea typeface="Times New Roman" panose="02020603050405020304" pitchFamily="18" charset="0"/>
                <a:cs typeface="Consolas" panose="020B0609020204030204" pitchFamily="49" charset="0"/>
              </a:rPr>
              <a:t> </a:t>
            </a:r>
            <a:r>
              <a:rPr lang="en-US" sz="1800" u="none" strike="noStrike" dirty="0" err="1">
                <a:solidFill>
                  <a:srgbClr val="000000"/>
                </a:solidFill>
                <a:effectLst/>
                <a:ea typeface="Times New Roman" panose="02020603050405020304" pitchFamily="18" charset="0"/>
                <a:cs typeface="Arial" panose="020B0604020202020204" pitchFamily="34" charset="0"/>
              </a:rPr>
              <a:t>Rezolvare</a:t>
            </a:r>
            <a:r>
              <a:rPr lang="en-US" sz="1800" u="none" strike="noStrike" dirty="0">
                <a:solidFill>
                  <a:srgbClr val="000000"/>
                </a:solidFill>
                <a:effectLst/>
                <a:ea typeface="Times New Roman" panose="02020603050405020304" pitchFamily="18" charset="0"/>
                <a:cs typeface="Arial" panose="020B0604020202020204" pitchFamily="34" charset="0"/>
              </a:rPr>
              <a:t>() </a:t>
            </a:r>
            <a:r>
              <a:rPr lang="ro-RO" sz="1800" u="none" strike="noStrike" dirty="0">
                <a:solidFill>
                  <a:srgbClr val="000000"/>
                </a:solidFill>
                <a:effectLst/>
                <a:ea typeface="Times New Roman" panose="02020603050405020304" pitchFamily="18" charset="0"/>
                <a:cs typeface="Arial" panose="020B0604020202020204" pitchFamily="34" charset="0"/>
              </a:rPr>
              <a:t>=</a:t>
            </a:r>
            <a:r>
              <a:rPr lang="en-US" sz="1800" u="none" strike="noStrike" dirty="0">
                <a:solidFill>
                  <a:srgbClr val="000000"/>
                </a:solidFill>
                <a:effectLst/>
                <a:ea typeface="Times New Roman" panose="02020603050405020304" pitchFamily="18" charset="0"/>
                <a:cs typeface="Arial" panose="020B0604020202020204" pitchFamily="34" charset="0"/>
              </a:rPr>
              <a:t>&gt; </a:t>
            </a:r>
            <a:r>
              <a:rPr lang="ro-RO" dirty="0">
                <a:solidFill>
                  <a:srgbClr val="000000"/>
                </a:solidFill>
                <a:ea typeface="Times New Roman" panose="02020603050405020304" pitchFamily="18" charset="0"/>
                <a:cs typeface="Arial" panose="020B0604020202020204" pitchFamily="34" charset="0"/>
              </a:rPr>
              <a:t>Complexitatea acestui subprogram este dată de structura repetitivă </a:t>
            </a:r>
            <a:r>
              <a:rPr lang="en-US" dirty="0">
                <a:solidFill>
                  <a:srgbClr val="000000"/>
                </a:solidFill>
                <a:ea typeface="Times New Roman" panose="02020603050405020304" pitchFamily="18" charset="0"/>
                <a:cs typeface="Arial" panose="020B0604020202020204" pitchFamily="34" charset="0"/>
              </a:rPr>
              <a:t>“</a:t>
            </a:r>
            <a:r>
              <a:rPr lang="ro-RO" dirty="0">
                <a:solidFill>
                  <a:srgbClr val="000000"/>
                </a:solidFill>
                <a:ea typeface="Times New Roman" panose="02020603050405020304" pitchFamily="18" charset="0"/>
                <a:cs typeface="Arial" panose="020B0604020202020204" pitchFamily="34" charset="0"/>
              </a:rPr>
              <a:t>for</a:t>
            </a:r>
            <a:r>
              <a:rPr lang="en-US" dirty="0">
                <a:solidFill>
                  <a:srgbClr val="000000"/>
                </a:solidFill>
                <a:ea typeface="Times New Roman" panose="02020603050405020304" pitchFamily="18" charset="0"/>
                <a:cs typeface="Arial" panose="020B0604020202020204" pitchFamily="34" charset="0"/>
              </a:rPr>
              <a:t>”</a:t>
            </a:r>
            <a:r>
              <a:rPr lang="ro-RO" dirty="0">
                <a:solidFill>
                  <a:srgbClr val="000000"/>
                </a:solidFill>
                <a:ea typeface="Times New Roman" panose="02020603050405020304" pitchFamily="18" charset="0"/>
                <a:cs typeface="Arial" panose="020B0604020202020204" pitchFamily="34" charset="0"/>
              </a:rPr>
              <a:t> =</a:t>
            </a:r>
            <a:r>
              <a:rPr lang="en-US" dirty="0">
                <a:solidFill>
                  <a:srgbClr val="000000"/>
                </a:solidFill>
                <a:ea typeface="Times New Roman" panose="02020603050405020304" pitchFamily="18" charset="0"/>
                <a:cs typeface="Arial" panose="020B0604020202020204" pitchFamily="34" charset="0"/>
              </a:rPr>
              <a:t>&gt;</a:t>
            </a:r>
            <a:endParaRPr lang="ro-RO" dirty="0">
              <a:solidFill>
                <a:srgbClr val="000000"/>
              </a:solidFill>
              <a:ea typeface="Times New Roman" panose="02020603050405020304" pitchFamily="18" charset="0"/>
              <a:cs typeface="Arial" panose="020B0604020202020204" pitchFamily="34" charset="0"/>
            </a:endParaRPr>
          </a:p>
          <a:p>
            <a:pPr lvl="0" algn="ctr">
              <a:lnSpc>
                <a:spcPct val="107000"/>
              </a:lnSpc>
            </a:pPr>
            <a:r>
              <a:rPr lang="ro-RO" dirty="0">
                <a:cs typeface="Arial" panose="020B0604020202020204" pitchFamily="34" charset="0"/>
              </a:rPr>
              <a:t>Acest ciclu se referă la variabila </a:t>
            </a:r>
            <a:r>
              <a:rPr lang="he-IL" dirty="0"/>
              <a:t>֦</a:t>
            </a:r>
            <a:r>
              <a:rPr lang="ro-RO" dirty="0">
                <a:cs typeface="Arial" panose="020B0604020202020204" pitchFamily="34" charset="0"/>
              </a:rPr>
              <a:t> i</a:t>
            </a:r>
            <a:r>
              <a:rPr lang="en-US" dirty="0">
                <a:solidFill>
                  <a:srgbClr val="000000"/>
                </a:solidFill>
                <a:ea typeface="Times New Roman" panose="02020603050405020304" pitchFamily="18" charset="0"/>
                <a:cs typeface="Arial" panose="020B0604020202020204" pitchFamily="34" charset="0"/>
              </a:rPr>
              <a:t> ”</a:t>
            </a:r>
            <a:r>
              <a:rPr lang="ro-RO" dirty="0">
                <a:cs typeface="Arial" panose="020B0604020202020204" pitchFamily="34" charset="0"/>
              </a:rPr>
              <a:t>  care pornește de la valoarea </a:t>
            </a:r>
            <a:r>
              <a:rPr lang="he-IL" dirty="0"/>
              <a:t>֦</a:t>
            </a:r>
            <a:r>
              <a:rPr lang="ro-RO" dirty="0">
                <a:cs typeface="Arial" panose="020B0604020202020204" pitchFamily="34" charset="0"/>
              </a:rPr>
              <a:t> 0</a:t>
            </a:r>
            <a:r>
              <a:rPr lang="en-US" dirty="0">
                <a:solidFill>
                  <a:srgbClr val="000000"/>
                </a:solidFill>
                <a:ea typeface="Times New Roman" panose="02020603050405020304" pitchFamily="18" charset="0"/>
                <a:cs typeface="Arial" panose="020B0604020202020204" pitchFamily="34" charset="0"/>
              </a:rPr>
              <a:t> ”</a:t>
            </a:r>
            <a:r>
              <a:rPr lang="ro-RO" dirty="0">
                <a:cs typeface="Arial" panose="020B0604020202020204" pitchFamily="34" charset="0"/>
              </a:rPr>
              <a:t> și se oprește la valoarea </a:t>
            </a:r>
            <a:r>
              <a:rPr lang="he-IL" dirty="0"/>
              <a:t>֦</a:t>
            </a:r>
            <a:r>
              <a:rPr lang="ro-RO" dirty="0">
                <a:cs typeface="Arial" panose="020B0604020202020204" pitchFamily="34" charset="0"/>
              </a:rPr>
              <a:t> n-1</a:t>
            </a:r>
            <a:r>
              <a:rPr lang="en-US" dirty="0">
                <a:solidFill>
                  <a:srgbClr val="000000"/>
                </a:solidFill>
                <a:ea typeface="Times New Roman" panose="02020603050405020304" pitchFamily="18" charset="0"/>
                <a:cs typeface="Arial" panose="020B0604020202020204" pitchFamily="34" charset="0"/>
              </a:rPr>
              <a:t> ”</a:t>
            </a:r>
            <a:r>
              <a:rPr lang="ro-RO" dirty="0">
                <a:cs typeface="Arial" panose="020B0604020202020204" pitchFamily="34" charset="0"/>
              </a:rPr>
              <a:t>, la fiecare pas crescând cu o unitate, ceea ce înseamnă că acesta se execută de </a:t>
            </a:r>
            <a:r>
              <a:rPr lang="he-IL" dirty="0"/>
              <a:t>֦</a:t>
            </a:r>
            <a:r>
              <a:rPr lang="ro-RO" dirty="0">
                <a:cs typeface="Arial" panose="020B0604020202020204" pitchFamily="34" charset="0"/>
              </a:rPr>
              <a:t> n</a:t>
            </a:r>
            <a:r>
              <a:rPr lang="en-US" dirty="0">
                <a:solidFill>
                  <a:srgbClr val="000000"/>
                </a:solidFill>
                <a:ea typeface="Times New Roman" panose="02020603050405020304" pitchFamily="18" charset="0"/>
                <a:cs typeface="Arial" panose="020B0604020202020204" pitchFamily="34" charset="0"/>
              </a:rPr>
              <a:t> ”</a:t>
            </a:r>
            <a:r>
              <a:rPr lang="ro-RO" dirty="0">
                <a:cs typeface="Arial" panose="020B0604020202020204" pitchFamily="34" charset="0"/>
              </a:rPr>
              <a:t> ori. =</a:t>
            </a:r>
            <a:r>
              <a:rPr lang="en-US" dirty="0">
                <a:cs typeface="Arial" panose="020B0604020202020204" pitchFamily="34" charset="0"/>
              </a:rPr>
              <a:t>&gt;</a:t>
            </a:r>
            <a:r>
              <a:rPr lang="ro-RO" dirty="0">
                <a:cs typeface="Arial" panose="020B0604020202020204" pitchFamily="34" charset="0"/>
              </a:rPr>
              <a:t> </a:t>
            </a:r>
            <a:r>
              <a:rPr lang="ro-RO" dirty="0">
                <a:ea typeface="Times New Roman" panose="02020603050405020304" pitchFamily="18" charset="0"/>
                <a:cs typeface="Arial" panose="020B0604020202020204" pitchFamily="34" charset="0"/>
              </a:rPr>
              <a:t>Complexitatea este Θ(n).</a:t>
            </a:r>
          </a:p>
          <a:p>
            <a:pPr algn="ctr">
              <a:lnSpc>
                <a:spcPct val="107000"/>
              </a:lnSpc>
              <a:spcAft>
                <a:spcPts val="800"/>
              </a:spcAft>
            </a:pPr>
            <a:r>
              <a:rPr lang="ro-RO" sz="1800" u="none" strike="noStrike" dirty="0">
                <a:effectLst/>
                <a:ea typeface="Times New Roman" panose="02020603050405020304" pitchFamily="18" charset="0"/>
                <a:cs typeface="Arial" panose="020B0604020202020204" pitchFamily="34" charset="0"/>
              </a:rPr>
              <a:t>Pentru a determina complexitatea totală a </a:t>
            </a:r>
            <a:r>
              <a:rPr lang="ro-RO" dirty="0">
                <a:ea typeface="Times New Roman" panose="02020603050405020304" pitchFamily="18" charset="0"/>
                <a:cs typeface="Arial" panose="020B0604020202020204" pitchFamily="34" charset="0"/>
              </a:rPr>
              <a:t>implementării alegem complexitatea maximă dintre cele determinate anterior</a:t>
            </a:r>
            <a:r>
              <a:rPr lang="ro-RO" dirty="0">
                <a:solidFill>
                  <a:srgbClr val="000000"/>
                </a:solidFill>
                <a:ea typeface="Times New Roman" panose="02020603050405020304" pitchFamily="18" charset="0"/>
                <a:cs typeface="Arial" panose="020B0604020202020204" pitchFamily="34" charset="0"/>
              </a:rPr>
              <a:t> =</a:t>
            </a:r>
            <a:r>
              <a:rPr lang="en-US" dirty="0">
                <a:solidFill>
                  <a:srgbClr val="000000"/>
                </a:solidFill>
                <a:ea typeface="Times New Roman" panose="02020603050405020304" pitchFamily="18" charset="0"/>
                <a:cs typeface="Arial" panose="020B0604020202020204" pitchFamily="34" charset="0"/>
              </a:rPr>
              <a:t>&gt;</a:t>
            </a:r>
            <a:endParaRPr lang="ro-RO" dirty="0">
              <a:solidFill>
                <a:srgbClr val="000000"/>
              </a:solidFill>
              <a:ea typeface="Times New Roman" panose="02020603050405020304" pitchFamily="18" charset="0"/>
              <a:cs typeface="Arial" panose="020B0604020202020204" pitchFamily="34" charset="0"/>
            </a:endParaRPr>
          </a:p>
          <a:p>
            <a:pPr marR="0" lvl="0" algn="ctr">
              <a:lnSpc>
                <a:spcPct val="107000"/>
              </a:lnSpc>
              <a:spcBef>
                <a:spcPts val="0"/>
              </a:spcBef>
              <a:spcAft>
                <a:spcPts val="800"/>
              </a:spcAft>
            </a:pPr>
            <a:r>
              <a:rPr lang="ro-RO" sz="1800" b="1" u="none" strike="noStrike" dirty="0">
                <a:effectLst/>
                <a:ea typeface="Times New Roman" panose="02020603050405020304" pitchFamily="18" charset="0"/>
                <a:cs typeface="Arial" panose="020B0604020202020204" pitchFamily="34" charset="0"/>
              </a:rPr>
              <a:t>Complexitatea este Θ(n).</a:t>
            </a:r>
            <a:endParaRPr lang="en-US" sz="1800" b="1" u="none" strike="noStrike" dirty="0">
              <a:effectLst/>
              <a:ea typeface="Times New Roman" panose="02020603050405020304" pitchFamily="18" charset="0"/>
              <a:cs typeface="Arial" panose="020B0604020202020204" pitchFamily="34" charset="0"/>
            </a:endParaRPr>
          </a:p>
          <a:p>
            <a:endParaRPr lang="en-US" dirty="0"/>
          </a:p>
        </p:txBody>
      </p:sp>
    </p:spTree>
    <p:extLst>
      <p:ext uri="{BB962C8B-B14F-4D97-AF65-F5344CB8AC3E}">
        <p14:creationId xmlns:p14="http://schemas.microsoft.com/office/powerpoint/2010/main" val="3382298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9D84225E-5A87-4D9C-B9A3-9776C78ABF25}"/>
              </a:ext>
            </a:extLst>
          </p:cNvPr>
          <p:cNvSpPr>
            <a:spLocks noGrp="1"/>
          </p:cNvSpPr>
          <p:nvPr>
            <p:ph type="title"/>
          </p:nvPr>
        </p:nvSpPr>
        <p:spPr>
          <a:xfrm>
            <a:off x="1097280" y="286603"/>
            <a:ext cx="10058400" cy="1284745"/>
          </a:xfrm>
        </p:spPr>
        <p:txBody>
          <a:bodyPr>
            <a:normAutofit/>
          </a:bodyPr>
          <a:lstStyle/>
          <a:p>
            <a:r>
              <a:rPr lang="en-US" dirty="0" err="1"/>
              <a:t>Cuprins</a:t>
            </a:r>
            <a:endParaRPr lang="en-US" dirty="0"/>
          </a:p>
        </p:txBody>
      </p:sp>
      <p:sp>
        <p:nvSpPr>
          <p:cNvPr id="3" name="Substituent conținut 2">
            <a:extLst>
              <a:ext uri="{FF2B5EF4-FFF2-40B4-BE49-F238E27FC236}">
                <a16:creationId xmlns:a16="http://schemas.microsoft.com/office/drawing/2014/main" id="{90977CAA-F0F6-4B79-A8BD-6FB31B81F469}"/>
              </a:ext>
            </a:extLst>
          </p:cNvPr>
          <p:cNvSpPr>
            <a:spLocks noGrp="1"/>
          </p:cNvSpPr>
          <p:nvPr>
            <p:ph idx="1"/>
          </p:nvPr>
        </p:nvSpPr>
        <p:spPr/>
        <p:txBody>
          <a:bodyPr/>
          <a:lstStyle/>
          <a:p>
            <a:r>
              <a:rPr lang="en-US" dirty="0"/>
              <a:t>1. </a:t>
            </a:r>
            <a:r>
              <a:rPr lang="en-US" dirty="0" err="1"/>
              <a:t>Introducere</a:t>
            </a:r>
            <a:endParaRPr lang="en-US" dirty="0"/>
          </a:p>
          <a:p>
            <a:r>
              <a:rPr lang="en-US" dirty="0"/>
              <a:t>2. </a:t>
            </a:r>
            <a:r>
              <a:rPr lang="ro-RO" dirty="0"/>
              <a:t>Structura unui algoritm </a:t>
            </a:r>
            <a:r>
              <a:rPr lang="ro-RO" dirty="0" err="1"/>
              <a:t>Greedy</a:t>
            </a:r>
            <a:endParaRPr lang="en-US" dirty="0"/>
          </a:p>
          <a:p>
            <a:r>
              <a:rPr lang="ro-RO" dirty="0"/>
              <a:t>3</a:t>
            </a:r>
            <a:r>
              <a:rPr lang="en-US" dirty="0"/>
              <a:t>. </a:t>
            </a:r>
            <a:r>
              <a:rPr lang="en-US" dirty="0" err="1"/>
              <a:t>Avantaje</a:t>
            </a:r>
            <a:r>
              <a:rPr lang="en-US" dirty="0"/>
              <a:t> </a:t>
            </a:r>
            <a:r>
              <a:rPr lang="ro-RO" dirty="0"/>
              <a:t>și dezavantaje</a:t>
            </a:r>
          </a:p>
          <a:p>
            <a:r>
              <a:rPr lang="ro-RO" dirty="0"/>
              <a:t>4. Structura generală a problemelor care se rezolvă cu metoda </a:t>
            </a:r>
            <a:r>
              <a:rPr lang="ro-RO" dirty="0" err="1"/>
              <a:t>Greedy</a:t>
            </a:r>
            <a:endParaRPr lang="ro-RO" dirty="0"/>
          </a:p>
          <a:p>
            <a:r>
              <a:rPr lang="ro-RO" dirty="0"/>
              <a:t>5. Probleme rezolvate</a:t>
            </a:r>
            <a:endParaRPr lang="en-US" dirty="0"/>
          </a:p>
        </p:txBody>
      </p:sp>
    </p:spTree>
    <p:extLst>
      <p:ext uri="{BB962C8B-B14F-4D97-AF65-F5344CB8AC3E}">
        <p14:creationId xmlns:p14="http://schemas.microsoft.com/office/powerpoint/2010/main" val="1863736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9A1B9E66-7A99-49C1-A61C-A9BB5A0998D4}"/>
              </a:ext>
            </a:extLst>
          </p:cNvPr>
          <p:cNvSpPr>
            <a:spLocks noGrp="1"/>
          </p:cNvSpPr>
          <p:nvPr>
            <p:ph type="title"/>
          </p:nvPr>
        </p:nvSpPr>
        <p:spPr/>
        <p:txBody>
          <a:bodyPr/>
          <a:lstStyle/>
          <a:p>
            <a:pPr algn="ctr"/>
            <a:r>
              <a:rPr lang="ro-RO" dirty="0"/>
              <a:t>Introducere</a:t>
            </a:r>
            <a:endParaRPr lang="en-US" dirty="0"/>
          </a:p>
        </p:txBody>
      </p:sp>
      <p:sp>
        <p:nvSpPr>
          <p:cNvPr id="3" name="Substituent conținut 2">
            <a:extLst>
              <a:ext uri="{FF2B5EF4-FFF2-40B4-BE49-F238E27FC236}">
                <a16:creationId xmlns:a16="http://schemas.microsoft.com/office/drawing/2014/main" id="{E11E07AA-4692-4245-8782-F49938A43419}"/>
              </a:ext>
            </a:extLst>
          </p:cNvPr>
          <p:cNvSpPr>
            <a:spLocks noGrp="1"/>
          </p:cNvSpPr>
          <p:nvPr>
            <p:ph idx="1"/>
          </p:nvPr>
        </p:nvSpPr>
        <p:spPr>
          <a:xfrm>
            <a:off x="1097279" y="1845734"/>
            <a:ext cx="10266137" cy="4023360"/>
          </a:xfrm>
        </p:spPr>
        <p:txBody>
          <a:bodyPr>
            <a:normAutofit/>
          </a:bodyPr>
          <a:lstStyle/>
          <a:p>
            <a:r>
              <a:rPr lang="ro-RO" dirty="0"/>
              <a:t>  Metoda </a:t>
            </a:r>
            <a:r>
              <a:rPr lang="ro-RO" dirty="0" err="1"/>
              <a:t>Greedy</a:t>
            </a:r>
            <a:r>
              <a:rPr lang="ro-RO" dirty="0"/>
              <a:t> este un algoritm folosit în informatică pentru a determina cel mai bun candidat dintr-o anumită categorie. </a:t>
            </a:r>
          </a:p>
          <a:p>
            <a:r>
              <a:rPr lang="ro-RO" dirty="0"/>
              <a:t>  În general, metoda </a:t>
            </a:r>
            <a:r>
              <a:rPr lang="ro-RO" dirty="0" err="1"/>
              <a:t>Greedy</a:t>
            </a:r>
            <a:r>
              <a:rPr lang="ro-RO" dirty="0"/>
              <a:t> se aplică în rezolvarea problemelor de optimizare.  </a:t>
            </a:r>
          </a:p>
          <a:p>
            <a:r>
              <a:rPr lang="ro-RO" dirty="0"/>
              <a:t>  Timpul de rezolvare este de obicei polinomial.</a:t>
            </a:r>
            <a:endParaRPr lang="en-US" dirty="0"/>
          </a:p>
        </p:txBody>
      </p:sp>
    </p:spTree>
    <p:extLst>
      <p:ext uri="{BB962C8B-B14F-4D97-AF65-F5344CB8AC3E}">
        <p14:creationId xmlns:p14="http://schemas.microsoft.com/office/powerpoint/2010/main" val="2025796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A0C8F627-12CF-41C7-B46A-BDFA38729AB1}"/>
              </a:ext>
            </a:extLst>
          </p:cNvPr>
          <p:cNvSpPr>
            <a:spLocks noGrp="1"/>
          </p:cNvSpPr>
          <p:nvPr>
            <p:ph type="title"/>
          </p:nvPr>
        </p:nvSpPr>
        <p:spPr/>
        <p:txBody>
          <a:bodyPr>
            <a:normAutofit fontScale="90000"/>
          </a:bodyPr>
          <a:lstStyle/>
          <a:p>
            <a:pPr algn="ctr"/>
            <a:br>
              <a:rPr lang="ro-RO" dirty="0"/>
            </a:br>
            <a:br>
              <a:rPr lang="ro-RO" dirty="0"/>
            </a:br>
            <a:br>
              <a:rPr lang="ro-RO" dirty="0"/>
            </a:br>
            <a:br>
              <a:rPr lang="en-US" dirty="0"/>
            </a:br>
            <a:br>
              <a:rPr lang="en-US" dirty="0"/>
            </a:br>
            <a:r>
              <a:rPr lang="ro-RO" dirty="0"/>
              <a:t>Structura unui algoritm </a:t>
            </a:r>
            <a:r>
              <a:rPr lang="ro-RO" dirty="0" err="1"/>
              <a:t>Greedy</a:t>
            </a:r>
            <a:endParaRPr lang="en-US" dirty="0"/>
          </a:p>
        </p:txBody>
      </p:sp>
      <p:sp>
        <p:nvSpPr>
          <p:cNvPr id="3" name="Substituent conținut 2">
            <a:extLst>
              <a:ext uri="{FF2B5EF4-FFF2-40B4-BE49-F238E27FC236}">
                <a16:creationId xmlns:a16="http://schemas.microsoft.com/office/drawing/2014/main" id="{8FBCFC9E-EA2B-48CA-9965-4E2E45DDFE9C}"/>
              </a:ext>
            </a:extLst>
          </p:cNvPr>
          <p:cNvSpPr>
            <a:spLocks noGrp="1"/>
          </p:cNvSpPr>
          <p:nvPr>
            <p:ph idx="1"/>
          </p:nvPr>
        </p:nvSpPr>
        <p:spPr/>
        <p:txBody>
          <a:bodyPr>
            <a:normAutofit/>
          </a:bodyPr>
          <a:lstStyle/>
          <a:p>
            <a:r>
              <a:rPr lang="ro-RO" dirty="0"/>
              <a:t>  </a:t>
            </a:r>
            <a:r>
              <a:rPr lang="en-US" dirty="0"/>
              <a:t>La </a:t>
            </a:r>
            <a:r>
              <a:rPr lang="ro-RO" dirty="0"/>
              <a:t>fiecare</a:t>
            </a:r>
            <a:r>
              <a:rPr lang="en-US" dirty="0"/>
              <a:t> pas, </a:t>
            </a:r>
            <a:r>
              <a:rPr lang="ro-RO" dirty="0"/>
              <a:t>î</a:t>
            </a:r>
            <a:r>
              <a:rPr lang="en-US" dirty="0" err="1"/>
              <a:t>ncerc</a:t>
            </a:r>
            <a:r>
              <a:rPr lang="ro-RO" dirty="0"/>
              <a:t>ă</a:t>
            </a:r>
            <a:r>
              <a:rPr lang="en-US" dirty="0"/>
              <a:t>m s</a:t>
            </a:r>
            <a:r>
              <a:rPr lang="ro-RO" dirty="0"/>
              <a:t>ă</a:t>
            </a:r>
            <a:r>
              <a:rPr lang="en-US" dirty="0"/>
              <a:t> ad</a:t>
            </a:r>
            <a:r>
              <a:rPr lang="ro-RO" dirty="0"/>
              <a:t>ă</a:t>
            </a:r>
            <a:r>
              <a:rPr lang="en-US" dirty="0"/>
              <a:t>ug</a:t>
            </a:r>
            <a:r>
              <a:rPr lang="ro-RO" dirty="0"/>
              <a:t>ă</a:t>
            </a:r>
            <a:r>
              <a:rPr lang="en-US" dirty="0"/>
              <a:t>m la </a:t>
            </a:r>
            <a:r>
              <a:rPr lang="en-US" dirty="0" err="1"/>
              <a:t>aceast</a:t>
            </a:r>
            <a:r>
              <a:rPr lang="ro-RO" dirty="0"/>
              <a:t>ă</a:t>
            </a:r>
            <a:r>
              <a:rPr lang="en-US" dirty="0"/>
              <a:t> </a:t>
            </a:r>
            <a:r>
              <a:rPr lang="en-US" dirty="0" err="1"/>
              <a:t>mul</a:t>
            </a:r>
            <a:r>
              <a:rPr lang="ro-RO" dirty="0"/>
              <a:t>ț</a:t>
            </a:r>
            <a:r>
              <a:rPr lang="en-US" dirty="0" err="1"/>
              <a:t>ime</a:t>
            </a:r>
            <a:r>
              <a:rPr lang="en-US" dirty="0"/>
              <a:t> pe </a:t>
            </a:r>
            <a:r>
              <a:rPr lang="en-US" dirty="0" err="1"/>
              <a:t>cel</a:t>
            </a:r>
            <a:r>
              <a:rPr lang="en-US" dirty="0"/>
              <a:t> </a:t>
            </a:r>
            <a:r>
              <a:rPr lang="en-US" dirty="0" err="1"/>
              <a:t>mai</a:t>
            </a:r>
            <a:r>
              <a:rPr lang="en-US" dirty="0"/>
              <a:t> </a:t>
            </a:r>
            <a:r>
              <a:rPr lang="en-US" dirty="0" err="1"/>
              <a:t>promi</a:t>
            </a:r>
            <a:r>
              <a:rPr lang="ro-RO" dirty="0" err="1"/>
              <a:t>ță</a:t>
            </a:r>
            <a:r>
              <a:rPr lang="en-US" dirty="0"/>
              <a:t>tor </a:t>
            </a:r>
            <a:r>
              <a:rPr lang="en-US" dirty="0" err="1"/>
              <a:t>candidat</a:t>
            </a:r>
            <a:r>
              <a:rPr lang="en-US" dirty="0"/>
              <a:t>, conform </a:t>
            </a:r>
            <a:r>
              <a:rPr lang="en-US" dirty="0" err="1"/>
              <a:t>func</a:t>
            </a:r>
            <a:r>
              <a:rPr lang="ro-RO" dirty="0"/>
              <a:t>ț</a:t>
            </a:r>
            <a:r>
              <a:rPr lang="en-US" dirty="0" err="1"/>
              <a:t>iei</a:t>
            </a:r>
            <a:r>
              <a:rPr lang="en-US" dirty="0"/>
              <a:t> de </a:t>
            </a:r>
            <a:r>
              <a:rPr lang="en-US" dirty="0" err="1"/>
              <a:t>selec</a:t>
            </a:r>
            <a:r>
              <a:rPr lang="ro-RO" dirty="0"/>
              <a:t>ț</a:t>
            </a:r>
            <a:r>
              <a:rPr lang="en-US" dirty="0" err="1"/>
              <a:t>ie</a:t>
            </a:r>
            <a:r>
              <a:rPr lang="en-US" dirty="0"/>
              <a:t>. </a:t>
            </a:r>
            <a:endParaRPr lang="ro-RO" dirty="0"/>
          </a:p>
          <a:p>
            <a:r>
              <a:rPr lang="ro-RO" dirty="0"/>
              <a:t>   </a:t>
            </a:r>
            <a:r>
              <a:rPr lang="en-US" dirty="0" err="1"/>
              <a:t>Dac</a:t>
            </a:r>
            <a:r>
              <a:rPr lang="ro-RO" dirty="0"/>
              <a:t>ă</a:t>
            </a:r>
            <a:r>
              <a:rPr lang="en-US" dirty="0"/>
              <a:t>, dup</a:t>
            </a:r>
            <a:r>
              <a:rPr lang="ro-RO" dirty="0"/>
              <a:t>ă</a:t>
            </a:r>
            <a:r>
              <a:rPr lang="en-US" dirty="0"/>
              <a:t> o </a:t>
            </a:r>
            <a:r>
              <a:rPr lang="en-US" dirty="0" err="1"/>
              <a:t>astfel</a:t>
            </a:r>
            <a:r>
              <a:rPr lang="en-US" dirty="0"/>
              <a:t> de ad</a:t>
            </a:r>
            <a:r>
              <a:rPr lang="ro-RO" dirty="0"/>
              <a:t>ă</a:t>
            </a:r>
            <a:r>
              <a:rPr lang="en-US" dirty="0" err="1"/>
              <a:t>ugare</a:t>
            </a:r>
            <a:r>
              <a:rPr lang="en-US" dirty="0"/>
              <a:t>, </a:t>
            </a:r>
            <a:r>
              <a:rPr lang="en-US" dirty="0" err="1"/>
              <a:t>mul</a:t>
            </a:r>
            <a:r>
              <a:rPr lang="ro-RO" dirty="0"/>
              <a:t>ț</a:t>
            </a:r>
            <a:r>
              <a:rPr lang="en-US" dirty="0" err="1"/>
              <a:t>imea</a:t>
            </a:r>
            <a:r>
              <a:rPr lang="en-US" dirty="0"/>
              <a:t> de candida</a:t>
            </a:r>
            <a:r>
              <a:rPr lang="ro-RO" dirty="0"/>
              <a:t>ț</a:t>
            </a:r>
            <a:r>
              <a:rPr lang="en-US" dirty="0" err="1"/>
              <a:t>i</a:t>
            </a:r>
            <a:r>
              <a:rPr lang="en-US" dirty="0"/>
              <a:t> selecta</a:t>
            </a:r>
            <a:r>
              <a:rPr lang="ro-RO" dirty="0"/>
              <a:t>ț</a:t>
            </a:r>
            <a:r>
              <a:rPr lang="en-US" dirty="0" err="1"/>
              <a:t>i</a:t>
            </a:r>
            <a:r>
              <a:rPr lang="en-US" dirty="0"/>
              <a:t> nu </a:t>
            </a:r>
            <a:r>
              <a:rPr lang="en-US" dirty="0" err="1"/>
              <a:t>mai</a:t>
            </a:r>
            <a:r>
              <a:rPr lang="en-US" dirty="0"/>
              <a:t> </a:t>
            </a:r>
            <a:r>
              <a:rPr lang="en-US" dirty="0" err="1"/>
              <a:t>este</a:t>
            </a:r>
            <a:r>
              <a:rPr lang="en-US" dirty="0"/>
              <a:t> </a:t>
            </a:r>
            <a:r>
              <a:rPr lang="en-US" dirty="0" err="1"/>
              <a:t>fezabil</a:t>
            </a:r>
            <a:r>
              <a:rPr lang="ro-RO" dirty="0"/>
              <a:t>ă</a:t>
            </a:r>
            <a:r>
              <a:rPr lang="en-US" dirty="0"/>
              <a:t>, </a:t>
            </a:r>
            <a:r>
              <a:rPr lang="en-US" dirty="0" err="1"/>
              <a:t>elimin</a:t>
            </a:r>
            <a:r>
              <a:rPr lang="ro-RO" dirty="0"/>
              <a:t>ă</a:t>
            </a:r>
            <a:r>
              <a:rPr lang="en-US" dirty="0"/>
              <a:t>m </a:t>
            </a:r>
            <a:r>
              <a:rPr lang="en-US" dirty="0" err="1"/>
              <a:t>ultimul</a:t>
            </a:r>
            <a:r>
              <a:rPr lang="en-US" dirty="0"/>
              <a:t> </a:t>
            </a:r>
            <a:r>
              <a:rPr lang="en-US" dirty="0" err="1"/>
              <a:t>candidat</a:t>
            </a:r>
            <a:r>
              <a:rPr lang="en-US" dirty="0"/>
              <a:t> ad</a:t>
            </a:r>
            <a:r>
              <a:rPr lang="ro-RO" dirty="0"/>
              <a:t>ă</a:t>
            </a:r>
            <a:r>
              <a:rPr lang="en-US" dirty="0" err="1"/>
              <a:t>ugat</a:t>
            </a:r>
            <a:r>
              <a:rPr lang="en-US" dirty="0"/>
              <a:t>, </a:t>
            </a:r>
            <a:r>
              <a:rPr lang="en-US" dirty="0" err="1"/>
              <a:t>acesta</a:t>
            </a:r>
            <a:r>
              <a:rPr lang="en-US" dirty="0"/>
              <a:t> nu </a:t>
            </a:r>
            <a:r>
              <a:rPr lang="en-US" dirty="0" err="1"/>
              <a:t>va</a:t>
            </a:r>
            <a:r>
              <a:rPr lang="en-US" dirty="0"/>
              <a:t> </a:t>
            </a:r>
            <a:r>
              <a:rPr lang="en-US" dirty="0" err="1"/>
              <a:t>mai</a:t>
            </a:r>
            <a:r>
              <a:rPr lang="en-US" dirty="0"/>
              <a:t> fi </a:t>
            </a:r>
            <a:r>
              <a:rPr lang="en-US" dirty="0" err="1"/>
              <a:t>niciodat</a:t>
            </a:r>
            <a:r>
              <a:rPr lang="ro-RO" dirty="0"/>
              <a:t>ă</a:t>
            </a:r>
            <a:r>
              <a:rPr lang="en-US" dirty="0"/>
              <a:t> </a:t>
            </a:r>
            <a:r>
              <a:rPr lang="en-US" dirty="0" err="1"/>
              <a:t>considerat</a:t>
            </a:r>
            <a:r>
              <a:rPr lang="en-US" dirty="0"/>
              <a:t>. </a:t>
            </a:r>
            <a:endParaRPr lang="ro-RO" dirty="0"/>
          </a:p>
          <a:p>
            <a:r>
              <a:rPr lang="ro-RO" dirty="0"/>
              <a:t>   </a:t>
            </a:r>
            <a:r>
              <a:rPr lang="en-US" dirty="0" err="1"/>
              <a:t>Dac</a:t>
            </a:r>
            <a:r>
              <a:rPr lang="ro-RO" dirty="0"/>
              <a:t>ă</a:t>
            </a:r>
            <a:r>
              <a:rPr lang="en-US" dirty="0"/>
              <a:t>, dup</a:t>
            </a:r>
            <a:r>
              <a:rPr lang="ro-RO" dirty="0"/>
              <a:t>ă</a:t>
            </a:r>
            <a:r>
              <a:rPr lang="en-US" dirty="0"/>
              <a:t> </a:t>
            </a:r>
            <a:r>
              <a:rPr lang="en-US" dirty="0" err="1"/>
              <a:t>adaugare</a:t>
            </a:r>
            <a:r>
              <a:rPr lang="en-US" dirty="0"/>
              <a:t>, </a:t>
            </a:r>
            <a:r>
              <a:rPr lang="en-US" dirty="0" err="1"/>
              <a:t>mul</a:t>
            </a:r>
            <a:r>
              <a:rPr lang="ro-RO" dirty="0"/>
              <a:t>ț</a:t>
            </a:r>
            <a:r>
              <a:rPr lang="en-US" dirty="0" err="1"/>
              <a:t>imea</a:t>
            </a:r>
            <a:r>
              <a:rPr lang="en-US" dirty="0"/>
              <a:t> de candida</a:t>
            </a:r>
            <a:r>
              <a:rPr lang="ro-RO" dirty="0"/>
              <a:t>ț</a:t>
            </a:r>
            <a:r>
              <a:rPr lang="en-US" dirty="0" err="1"/>
              <a:t>i</a:t>
            </a:r>
            <a:r>
              <a:rPr lang="en-US" dirty="0"/>
              <a:t> selecta</a:t>
            </a:r>
            <a:r>
              <a:rPr lang="ro-RO" dirty="0"/>
              <a:t>ț</a:t>
            </a:r>
            <a:r>
              <a:rPr lang="en-US" dirty="0" err="1"/>
              <a:t>i</a:t>
            </a:r>
            <a:r>
              <a:rPr lang="en-US" dirty="0"/>
              <a:t> </a:t>
            </a:r>
            <a:r>
              <a:rPr lang="en-US" dirty="0" err="1"/>
              <a:t>este</a:t>
            </a:r>
            <a:r>
              <a:rPr lang="en-US" dirty="0"/>
              <a:t> </a:t>
            </a:r>
            <a:r>
              <a:rPr lang="en-US" dirty="0" err="1"/>
              <a:t>fezabil</a:t>
            </a:r>
            <a:r>
              <a:rPr lang="ro-RO" dirty="0"/>
              <a:t>ă</a:t>
            </a:r>
            <a:r>
              <a:rPr lang="en-US" dirty="0"/>
              <a:t>, </a:t>
            </a:r>
            <a:r>
              <a:rPr lang="en-US" dirty="0" err="1"/>
              <a:t>ultimul</a:t>
            </a:r>
            <a:r>
              <a:rPr lang="en-US" dirty="0"/>
              <a:t> </a:t>
            </a:r>
            <a:r>
              <a:rPr lang="en-US" dirty="0" err="1"/>
              <a:t>candidat</a:t>
            </a:r>
            <a:r>
              <a:rPr lang="en-US" dirty="0"/>
              <a:t> ad</a:t>
            </a:r>
            <a:r>
              <a:rPr lang="ro-RO" dirty="0"/>
              <a:t>ă</a:t>
            </a:r>
            <a:r>
              <a:rPr lang="en-US" dirty="0" err="1"/>
              <a:t>ugat</a:t>
            </a:r>
            <a:r>
              <a:rPr lang="en-US" dirty="0"/>
              <a:t> </a:t>
            </a:r>
            <a:r>
              <a:rPr lang="en-US" dirty="0" err="1"/>
              <a:t>va</a:t>
            </a:r>
            <a:r>
              <a:rPr lang="en-US" dirty="0"/>
              <a:t> r</a:t>
            </a:r>
            <a:r>
              <a:rPr lang="ro-RO" dirty="0"/>
              <a:t>ă</a:t>
            </a:r>
            <a:r>
              <a:rPr lang="en-US" dirty="0"/>
              <a:t>m</a:t>
            </a:r>
            <a:r>
              <a:rPr lang="ro-RO" dirty="0"/>
              <a:t>â</a:t>
            </a:r>
            <a:r>
              <a:rPr lang="en-US" dirty="0"/>
              <a:t>ne de </a:t>
            </a:r>
            <a:r>
              <a:rPr lang="en-US" dirty="0" err="1"/>
              <a:t>acum</a:t>
            </a:r>
            <a:r>
              <a:rPr lang="en-US" dirty="0"/>
              <a:t> </a:t>
            </a:r>
            <a:r>
              <a:rPr lang="ro-RO" dirty="0"/>
              <a:t>î</a:t>
            </a:r>
            <a:r>
              <a:rPr lang="en-US" dirty="0" err="1"/>
              <a:t>ncolo</a:t>
            </a:r>
            <a:r>
              <a:rPr lang="en-US" dirty="0"/>
              <a:t> </a:t>
            </a:r>
            <a:r>
              <a:rPr lang="ro-RO" dirty="0"/>
              <a:t>î</a:t>
            </a:r>
            <a:r>
              <a:rPr lang="en-US" dirty="0"/>
              <a:t>n ea. </a:t>
            </a:r>
            <a:endParaRPr lang="ro-RO" dirty="0"/>
          </a:p>
          <a:p>
            <a:r>
              <a:rPr lang="ro-RO" dirty="0"/>
              <a:t>   </a:t>
            </a:r>
            <a:r>
              <a:rPr lang="en-US" dirty="0"/>
              <a:t>De </a:t>
            </a:r>
            <a:r>
              <a:rPr lang="en-US" dirty="0" err="1"/>
              <a:t>fiecare</a:t>
            </a:r>
            <a:r>
              <a:rPr lang="en-US" dirty="0"/>
              <a:t> </a:t>
            </a:r>
            <a:r>
              <a:rPr lang="en-US" dirty="0" err="1"/>
              <a:t>dat</a:t>
            </a:r>
            <a:r>
              <a:rPr lang="ro-RO" dirty="0"/>
              <a:t>ă</a:t>
            </a:r>
            <a:r>
              <a:rPr lang="en-US" dirty="0"/>
              <a:t> c</a:t>
            </a:r>
            <a:r>
              <a:rPr lang="ro-RO" dirty="0"/>
              <a:t>â</a:t>
            </a:r>
            <a:r>
              <a:rPr lang="en-US" dirty="0" err="1"/>
              <a:t>nd</a:t>
            </a:r>
            <a:r>
              <a:rPr lang="en-US" dirty="0"/>
              <a:t> l</a:t>
            </a:r>
            <a:r>
              <a:rPr lang="ro-RO" dirty="0"/>
              <a:t>ă</a:t>
            </a:r>
            <a:r>
              <a:rPr lang="en-US" dirty="0" err="1"/>
              <a:t>rgim</a:t>
            </a:r>
            <a:r>
              <a:rPr lang="en-US" dirty="0"/>
              <a:t> </a:t>
            </a:r>
            <a:r>
              <a:rPr lang="en-US" dirty="0" err="1"/>
              <a:t>mul</a:t>
            </a:r>
            <a:r>
              <a:rPr lang="ro-RO" dirty="0"/>
              <a:t>ț</a:t>
            </a:r>
            <a:r>
              <a:rPr lang="en-US" dirty="0" err="1"/>
              <a:t>imea</a:t>
            </a:r>
            <a:r>
              <a:rPr lang="en-US" dirty="0"/>
              <a:t> candida</a:t>
            </a:r>
            <a:r>
              <a:rPr lang="ro-RO" dirty="0"/>
              <a:t>ț</a:t>
            </a:r>
            <a:r>
              <a:rPr lang="en-US" dirty="0" err="1"/>
              <a:t>ilor</a:t>
            </a:r>
            <a:r>
              <a:rPr lang="en-US" dirty="0"/>
              <a:t> selecta</a:t>
            </a:r>
            <a:r>
              <a:rPr lang="ro-RO" dirty="0"/>
              <a:t>ț</a:t>
            </a:r>
            <a:r>
              <a:rPr lang="en-US" dirty="0" err="1"/>
              <a:t>i</a:t>
            </a:r>
            <a:r>
              <a:rPr lang="en-US" dirty="0"/>
              <a:t>, </a:t>
            </a:r>
            <a:r>
              <a:rPr lang="en-US" dirty="0" err="1"/>
              <a:t>verific</a:t>
            </a:r>
            <a:r>
              <a:rPr lang="ro-RO" dirty="0"/>
              <a:t>ă</a:t>
            </a:r>
            <a:r>
              <a:rPr lang="en-US" dirty="0"/>
              <a:t>m </a:t>
            </a:r>
            <a:r>
              <a:rPr lang="en-US" dirty="0" err="1"/>
              <a:t>dac</a:t>
            </a:r>
            <a:r>
              <a:rPr lang="ro-RO" dirty="0"/>
              <a:t>ă</a:t>
            </a:r>
            <a:r>
              <a:rPr lang="en-US" dirty="0"/>
              <a:t> </a:t>
            </a:r>
            <a:r>
              <a:rPr lang="en-US" dirty="0" err="1"/>
              <a:t>aceast</a:t>
            </a:r>
            <a:r>
              <a:rPr lang="ro-RO" dirty="0"/>
              <a:t>ă</a:t>
            </a:r>
            <a:r>
              <a:rPr lang="en-US" dirty="0"/>
              <a:t> </a:t>
            </a:r>
            <a:r>
              <a:rPr lang="en-US" dirty="0" err="1"/>
              <a:t>mul</a:t>
            </a:r>
            <a:r>
              <a:rPr lang="ro-RO" dirty="0"/>
              <a:t>ț</a:t>
            </a:r>
            <a:r>
              <a:rPr lang="en-US" dirty="0" err="1"/>
              <a:t>ime</a:t>
            </a:r>
            <a:r>
              <a:rPr lang="en-US" dirty="0"/>
              <a:t> nu </a:t>
            </a:r>
            <a:r>
              <a:rPr lang="en-US" dirty="0" err="1"/>
              <a:t>constituie</a:t>
            </a:r>
            <a:r>
              <a:rPr lang="en-US" dirty="0"/>
              <a:t> o </a:t>
            </a:r>
            <a:r>
              <a:rPr lang="en-US" dirty="0" err="1"/>
              <a:t>solu</a:t>
            </a:r>
            <a:r>
              <a:rPr lang="ro-RO" dirty="0"/>
              <a:t>ț</a:t>
            </a:r>
            <a:r>
              <a:rPr lang="en-US" dirty="0" err="1"/>
              <a:t>ie</a:t>
            </a:r>
            <a:r>
              <a:rPr lang="en-US" dirty="0"/>
              <a:t> </a:t>
            </a:r>
            <a:r>
              <a:rPr lang="en-US" dirty="0" err="1"/>
              <a:t>posibil</a:t>
            </a:r>
            <a:r>
              <a:rPr lang="ro-RO" dirty="0"/>
              <a:t>ă</a:t>
            </a:r>
            <a:r>
              <a:rPr lang="en-US" dirty="0"/>
              <a:t> a </a:t>
            </a:r>
            <a:r>
              <a:rPr lang="en-US" dirty="0" err="1"/>
              <a:t>problemei</a:t>
            </a:r>
            <a:r>
              <a:rPr lang="en-US" dirty="0"/>
              <a:t>.</a:t>
            </a:r>
            <a:endParaRPr lang="ro-RO" dirty="0"/>
          </a:p>
          <a:p>
            <a:r>
              <a:rPr lang="ro-RO" dirty="0"/>
              <a:t>   </a:t>
            </a:r>
            <a:r>
              <a:rPr lang="en-US" dirty="0" err="1"/>
              <a:t>Dac</a:t>
            </a:r>
            <a:r>
              <a:rPr lang="ro-RO" dirty="0"/>
              <a:t>ă</a:t>
            </a:r>
            <a:r>
              <a:rPr lang="en-US" dirty="0"/>
              <a:t> </a:t>
            </a:r>
            <a:r>
              <a:rPr lang="en-US" dirty="0" err="1"/>
              <a:t>algoritmul</a:t>
            </a:r>
            <a:r>
              <a:rPr lang="en-US" dirty="0"/>
              <a:t> greedy </a:t>
            </a:r>
            <a:r>
              <a:rPr lang="en-US" dirty="0" err="1"/>
              <a:t>functioneaz</a:t>
            </a:r>
            <a:r>
              <a:rPr lang="ro-RO" dirty="0"/>
              <a:t>ă</a:t>
            </a:r>
            <a:r>
              <a:rPr lang="en-US" dirty="0"/>
              <a:t> </a:t>
            </a:r>
            <a:r>
              <a:rPr lang="en-US" dirty="0" err="1"/>
              <a:t>corect</a:t>
            </a:r>
            <a:r>
              <a:rPr lang="en-US" dirty="0"/>
              <a:t>, prima </a:t>
            </a:r>
            <a:r>
              <a:rPr lang="en-US" dirty="0" err="1"/>
              <a:t>solu</a:t>
            </a:r>
            <a:r>
              <a:rPr lang="ro-RO" dirty="0"/>
              <a:t>ț</a:t>
            </a:r>
            <a:r>
              <a:rPr lang="en-US" dirty="0" err="1"/>
              <a:t>ie</a:t>
            </a:r>
            <a:r>
              <a:rPr lang="en-US" dirty="0"/>
              <a:t> g</a:t>
            </a:r>
            <a:r>
              <a:rPr lang="ro-RO" dirty="0"/>
              <a:t>ă</a:t>
            </a:r>
            <a:r>
              <a:rPr lang="en-US" dirty="0"/>
              <a:t>sit</a:t>
            </a:r>
            <a:r>
              <a:rPr lang="ro-RO" dirty="0"/>
              <a:t>ă</a:t>
            </a:r>
            <a:r>
              <a:rPr lang="en-US" dirty="0"/>
              <a:t> </a:t>
            </a:r>
            <a:r>
              <a:rPr lang="en-US" dirty="0" err="1"/>
              <a:t>va</a:t>
            </a:r>
            <a:r>
              <a:rPr lang="en-US" dirty="0"/>
              <a:t> fi </a:t>
            </a:r>
            <a:r>
              <a:rPr lang="en-US" dirty="0" err="1"/>
              <a:t>totodat</a:t>
            </a:r>
            <a:r>
              <a:rPr lang="ro-RO" dirty="0"/>
              <a:t>ă</a:t>
            </a:r>
            <a:r>
              <a:rPr lang="en-US" dirty="0"/>
              <a:t> o </a:t>
            </a:r>
            <a:r>
              <a:rPr lang="en-US" dirty="0" err="1"/>
              <a:t>solu</a:t>
            </a:r>
            <a:r>
              <a:rPr lang="ro-RO" dirty="0"/>
              <a:t>ț</a:t>
            </a:r>
            <a:r>
              <a:rPr lang="en-US" dirty="0" err="1"/>
              <a:t>ie</a:t>
            </a:r>
            <a:r>
              <a:rPr lang="en-US" dirty="0"/>
              <a:t> </a:t>
            </a:r>
            <a:r>
              <a:rPr lang="en-US" dirty="0" err="1"/>
              <a:t>optim</a:t>
            </a:r>
            <a:r>
              <a:rPr lang="ro-RO" dirty="0"/>
              <a:t>ă</a:t>
            </a:r>
            <a:r>
              <a:rPr lang="en-US" dirty="0"/>
              <a:t> a </a:t>
            </a:r>
            <a:r>
              <a:rPr lang="en-US" dirty="0" err="1"/>
              <a:t>problemei</a:t>
            </a:r>
            <a:r>
              <a:rPr lang="en-US" dirty="0"/>
              <a:t>.</a:t>
            </a:r>
          </a:p>
        </p:txBody>
      </p:sp>
    </p:spTree>
    <p:extLst>
      <p:ext uri="{BB962C8B-B14F-4D97-AF65-F5344CB8AC3E}">
        <p14:creationId xmlns:p14="http://schemas.microsoft.com/office/powerpoint/2010/main" val="1158195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0193EB2B-D34B-4114-BBD3-B9852D619718}"/>
              </a:ext>
            </a:extLst>
          </p:cNvPr>
          <p:cNvSpPr>
            <a:spLocks noGrp="1"/>
          </p:cNvSpPr>
          <p:nvPr>
            <p:ph type="title"/>
          </p:nvPr>
        </p:nvSpPr>
        <p:spPr/>
        <p:txBody>
          <a:bodyPr/>
          <a:lstStyle/>
          <a:p>
            <a:pPr algn="ctr"/>
            <a:br>
              <a:rPr lang="ro-RO" dirty="0"/>
            </a:br>
            <a:r>
              <a:rPr lang="ro-RO" dirty="0"/>
              <a:t>Avantaje</a:t>
            </a:r>
            <a:r>
              <a:rPr lang="en-US" dirty="0"/>
              <a:t>:</a:t>
            </a:r>
            <a:r>
              <a:rPr lang="ro-RO" dirty="0"/>
              <a:t> </a:t>
            </a:r>
            <a:endParaRPr lang="en-US" dirty="0"/>
          </a:p>
        </p:txBody>
      </p:sp>
      <p:sp>
        <p:nvSpPr>
          <p:cNvPr id="3" name="Substituent conținut 2">
            <a:extLst>
              <a:ext uri="{FF2B5EF4-FFF2-40B4-BE49-F238E27FC236}">
                <a16:creationId xmlns:a16="http://schemas.microsoft.com/office/drawing/2014/main" id="{60C5B8D8-61A5-4D4C-9ADE-5912CF748AE7}"/>
              </a:ext>
            </a:extLst>
          </p:cNvPr>
          <p:cNvSpPr>
            <a:spLocks noGrp="1"/>
          </p:cNvSpPr>
          <p:nvPr>
            <p:ph idx="1"/>
          </p:nvPr>
        </p:nvSpPr>
        <p:spPr/>
        <p:txBody>
          <a:bodyPr>
            <a:normAutofit/>
          </a:bodyPr>
          <a:lstStyle/>
          <a:p>
            <a:endParaRPr lang="ro-RO" dirty="0"/>
          </a:p>
          <a:p>
            <a:r>
              <a:rPr lang="ro-RO" dirty="0"/>
              <a:t>- algoritmi simpli și intuitivi;</a:t>
            </a:r>
          </a:p>
          <a:p>
            <a:r>
              <a:rPr lang="ro-RO" dirty="0"/>
              <a:t>- oferă cea mai bună soluție la nivel local;</a:t>
            </a:r>
          </a:p>
          <a:p>
            <a:r>
              <a:rPr lang="ro-RO" dirty="0">
                <a:solidFill>
                  <a:srgbClr val="202124"/>
                </a:solidFill>
              </a:rPr>
              <a:t>- complexitatea în timp este, în general, polinomială;</a:t>
            </a:r>
            <a:endParaRPr lang="ro-RO" dirty="0"/>
          </a:p>
          <a:p>
            <a:r>
              <a:rPr lang="ro-RO" dirty="0"/>
              <a:t>- se poate folosi în multe domenii</a:t>
            </a:r>
            <a:r>
              <a:rPr lang="en-US" dirty="0"/>
              <a:t>: </a:t>
            </a:r>
            <a:r>
              <a:rPr lang="en-US" b="0" i="0" dirty="0" err="1">
                <a:solidFill>
                  <a:srgbClr val="202124"/>
                </a:solidFill>
                <a:effectLst/>
              </a:rPr>
              <a:t>determinarea</a:t>
            </a:r>
            <a:r>
              <a:rPr lang="en-US" b="0" i="0" dirty="0">
                <a:solidFill>
                  <a:srgbClr val="202124"/>
                </a:solidFill>
                <a:effectLst/>
              </a:rPr>
              <a:t> </a:t>
            </a:r>
            <a:r>
              <a:rPr lang="en-US" b="0" i="0" dirty="0" err="1">
                <a:solidFill>
                  <a:srgbClr val="202124"/>
                </a:solidFill>
                <a:effectLst/>
              </a:rPr>
              <a:t>celor</a:t>
            </a:r>
            <a:r>
              <a:rPr lang="en-US" b="0" i="0" dirty="0">
                <a:solidFill>
                  <a:srgbClr val="202124"/>
                </a:solidFill>
                <a:effectLst/>
              </a:rPr>
              <a:t> </a:t>
            </a:r>
            <a:r>
              <a:rPr lang="en-US" b="0" i="0" dirty="0" err="1">
                <a:solidFill>
                  <a:srgbClr val="202124"/>
                </a:solidFill>
                <a:effectLst/>
              </a:rPr>
              <a:t>mai</a:t>
            </a:r>
            <a:r>
              <a:rPr lang="en-US" b="0" i="0" dirty="0">
                <a:solidFill>
                  <a:srgbClr val="202124"/>
                </a:solidFill>
                <a:effectLst/>
              </a:rPr>
              <a:t> </a:t>
            </a:r>
            <a:r>
              <a:rPr lang="en-US" b="0" i="0" dirty="0" err="1">
                <a:solidFill>
                  <a:srgbClr val="202124"/>
                </a:solidFill>
                <a:effectLst/>
              </a:rPr>
              <a:t>scurte</a:t>
            </a:r>
            <a:r>
              <a:rPr lang="en-US" b="0" i="0" dirty="0">
                <a:solidFill>
                  <a:srgbClr val="202124"/>
                </a:solidFill>
                <a:effectLst/>
              </a:rPr>
              <a:t> </a:t>
            </a:r>
            <a:r>
              <a:rPr lang="en-US" b="0" i="0" dirty="0" err="1">
                <a:solidFill>
                  <a:srgbClr val="202124"/>
                </a:solidFill>
                <a:effectLst/>
              </a:rPr>
              <a:t>drumuri</a:t>
            </a:r>
            <a:r>
              <a:rPr lang="en-US" b="0" i="0" dirty="0">
                <a:solidFill>
                  <a:srgbClr val="202124"/>
                </a:solidFill>
                <a:effectLst/>
              </a:rPr>
              <a:t> </a:t>
            </a:r>
            <a:r>
              <a:rPr lang="ro-RO" dirty="0">
                <a:solidFill>
                  <a:srgbClr val="202124"/>
                </a:solidFill>
              </a:rPr>
              <a:t>ț</a:t>
            </a:r>
            <a:r>
              <a:rPr lang="en-US" b="0" i="0" dirty="0">
                <a:solidFill>
                  <a:srgbClr val="202124"/>
                </a:solidFill>
                <a:effectLst/>
              </a:rPr>
              <a:t>n </a:t>
            </a:r>
            <a:r>
              <a:rPr lang="en-US" b="0" i="0" dirty="0" err="1">
                <a:solidFill>
                  <a:srgbClr val="202124"/>
                </a:solidFill>
                <a:effectLst/>
              </a:rPr>
              <a:t>grafuri</a:t>
            </a:r>
            <a:r>
              <a:rPr lang="en-US" b="0" i="0" dirty="0">
                <a:solidFill>
                  <a:srgbClr val="202124"/>
                </a:solidFill>
                <a:effectLst/>
              </a:rPr>
              <a:t> (Dijkstra), </a:t>
            </a:r>
            <a:r>
              <a:rPr lang="en-US" b="0" i="0" dirty="0" err="1">
                <a:solidFill>
                  <a:srgbClr val="202124"/>
                </a:solidFill>
                <a:effectLst/>
              </a:rPr>
              <a:t>determinarea</a:t>
            </a:r>
            <a:r>
              <a:rPr lang="en-US" b="0" i="0" dirty="0">
                <a:solidFill>
                  <a:srgbClr val="202124"/>
                </a:solidFill>
                <a:effectLst/>
              </a:rPr>
              <a:t> </a:t>
            </a:r>
            <a:r>
              <a:rPr lang="en-US" b="0" i="0" dirty="0" err="1">
                <a:solidFill>
                  <a:srgbClr val="202124"/>
                </a:solidFill>
                <a:effectLst/>
              </a:rPr>
              <a:t>arborelui</a:t>
            </a:r>
            <a:r>
              <a:rPr lang="en-US" b="0" i="0" dirty="0">
                <a:solidFill>
                  <a:srgbClr val="202124"/>
                </a:solidFill>
                <a:effectLst/>
              </a:rPr>
              <a:t> minimal de </a:t>
            </a:r>
            <a:r>
              <a:rPr lang="en-US" b="0" i="0" dirty="0" err="1">
                <a:solidFill>
                  <a:srgbClr val="202124"/>
                </a:solidFill>
                <a:effectLst/>
              </a:rPr>
              <a:t>acoperire</a:t>
            </a:r>
            <a:r>
              <a:rPr lang="en-US" b="0" i="0" dirty="0">
                <a:solidFill>
                  <a:srgbClr val="202124"/>
                </a:solidFill>
                <a:effectLst/>
              </a:rPr>
              <a:t> (Prim, Kruskal), </a:t>
            </a:r>
            <a:r>
              <a:rPr lang="en-US" b="0" i="0" dirty="0" err="1">
                <a:solidFill>
                  <a:srgbClr val="202124"/>
                </a:solidFill>
                <a:effectLst/>
              </a:rPr>
              <a:t>codificare</a:t>
            </a:r>
            <a:r>
              <a:rPr lang="en-US" b="0" i="0" dirty="0">
                <a:solidFill>
                  <a:srgbClr val="202124"/>
                </a:solidFill>
                <a:effectLst/>
              </a:rPr>
              <a:t> </a:t>
            </a:r>
            <a:r>
              <a:rPr lang="en-US" b="0" i="0" dirty="0" err="1">
                <a:solidFill>
                  <a:srgbClr val="202124"/>
                </a:solidFill>
                <a:effectLst/>
              </a:rPr>
              <a:t>arborilor</a:t>
            </a:r>
            <a:r>
              <a:rPr lang="en-US" b="0" i="0" dirty="0">
                <a:solidFill>
                  <a:srgbClr val="202124"/>
                </a:solidFill>
                <a:effectLst/>
              </a:rPr>
              <a:t> </a:t>
            </a:r>
            <a:r>
              <a:rPr lang="en-US" b="0" i="0" dirty="0" err="1">
                <a:solidFill>
                  <a:srgbClr val="202124"/>
                </a:solidFill>
                <a:effectLst/>
              </a:rPr>
              <a:t>Huffmann</a:t>
            </a:r>
            <a:r>
              <a:rPr lang="en-US" b="0" i="0" dirty="0">
                <a:solidFill>
                  <a:srgbClr val="202124"/>
                </a:solidFill>
                <a:effectLst/>
              </a:rPr>
              <a:t>, </a:t>
            </a:r>
            <a:r>
              <a:rPr lang="en-US" b="0" i="0" dirty="0" err="1">
                <a:solidFill>
                  <a:srgbClr val="202124"/>
                </a:solidFill>
                <a:effectLst/>
              </a:rPr>
              <a:t>planificarea</a:t>
            </a:r>
            <a:r>
              <a:rPr lang="en-US" b="0" i="0" dirty="0">
                <a:solidFill>
                  <a:srgbClr val="202124"/>
                </a:solidFill>
                <a:effectLst/>
              </a:rPr>
              <a:t> </a:t>
            </a:r>
            <a:r>
              <a:rPr lang="en-US" b="0" i="0" dirty="0" err="1">
                <a:solidFill>
                  <a:srgbClr val="202124"/>
                </a:solidFill>
                <a:effectLst/>
              </a:rPr>
              <a:t>activit</a:t>
            </a:r>
            <a:r>
              <a:rPr lang="ro-RO" b="0" i="0" dirty="0" err="1">
                <a:solidFill>
                  <a:srgbClr val="202124"/>
                </a:solidFill>
                <a:effectLst/>
              </a:rPr>
              <a:t>ăț</a:t>
            </a:r>
            <a:r>
              <a:rPr lang="en-US" b="0" i="0" dirty="0" err="1">
                <a:solidFill>
                  <a:srgbClr val="202124"/>
                </a:solidFill>
                <a:effectLst/>
              </a:rPr>
              <a:t>ilor</a:t>
            </a:r>
            <a:r>
              <a:rPr lang="en-US" b="0" i="0" dirty="0">
                <a:solidFill>
                  <a:srgbClr val="202124"/>
                </a:solidFill>
                <a:effectLst/>
              </a:rPr>
              <a:t>, </a:t>
            </a:r>
            <a:r>
              <a:rPr lang="en-US" b="0" i="0" dirty="0" err="1">
                <a:solidFill>
                  <a:srgbClr val="202124"/>
                </a:solidFill>
                <a:effectLst/>
              </a:rPr>
              <a:t>problema</a:t>
            </a:r>
            <a:r>
              <a:rPr lang="en-US" b="0" i="0" dirty="0">
                <a:solidFill>
                  <a:srgbClr val="202124"/>
                </a:solidFill>
                <a:effectLst/>
              </a:rPr>
              <a:t> </a:t>
            </a:r>
            <a:r>
              <a:rPr lang="en-US" b="0" i="0" dirty="0" err="1">
                <a:solidFill>
                  <a:srgbClr val="202124"/>
                </a:solidFill>
                <a:effectLst/>
              </a:rPr>
              <a:t>spectacolelor</a:t>
            </a:r>
            <a:r>
              <a:rPr lang="en-US" b="0" i="0" dirty="0">
                <a:solidFill>
                  <a:srgbClr val="202124"/>
                </a:solidFill>
                <a:effectLst/>
              </a:rPr>
              <a:t> </a:t>
            </a:r>
            <a:r>
              <a:rPr lang="ro-RO" b="0" i="0" dirty="0">
                <a:solidFill>
                  <a:srgbClr val="202124"/>
                </a:solidFill>
                <a:effectLst/>
              </a:rPr>
              <a:t>ș</a:t>
            </a:r>
            <a:r>
              <a:rPr lang="en-US" b="0" i="0" dirty="0" err="1">
                <a:solidFill>
                  <a:srgbClr val="202124"/>
                </a:solidFill>
                <a:effectLst/>
              </a:rPr>
              <a:t>i</a:t>
            </a:r>
            <a:r>
              <a:rPr lang="en-US" b="0" i="0" dirty="0">
                <a:solidFill>
                  <a:srgbClr val="202124"/>
                </a:solidFill>
                <a:effectLst/>
              </a:rPr>
              <a:t> </a:t>
            </a:r>
            <a:r>
              <a:rPr lang="en-US" b="0" i="0" dirty="0" err="1">
                <a:solidFill>
                  <a:srgbClr val="202124"/>
                </a:solidFill>
                <a:effectLst/>
              </a:rPr>
              <a:t>problema</a:t>
            </a:r>
            <a:r>
              <a:rPr lang="en-US" b="0" i="0" dirty="0">
                <a:solidFill>
                  <a:srgbClr val="202124"/>
                </a:solidFill>
                <a:effectLst/>
              </a:rPr>
              <a:t> frac</a:t>
            </a:r>
            <a:r>
              <a:rPr lang="ro-RO" b="0" i="0" dirty="0">
                <a:solidFill>
                  <a:srgbClr val="202124"/>
                </a:solidFill>
                <a:effectLst/>
              </a:rPr>
              <a:t>ț</a:t>
            </a:r>
            <a:r>
              <a:rPr lang="en-US" b="0" i="0" dirty="0" err="1">
                <a:solidFill>
                  <a:srgbClr val="202124"/>
                </a:solidFill>
                <a:effectLst/>
              </a:rPr>
              <a:t>ionar</a:t>
            </a:r>
            <a:r>
              <a:rPr lang="ro-RO" b="0" i="0" dirty="0">
                <a:solidFill>
                  <a:srgbClr val="202124"/>
                </a:solidFill>
                <a:effectLst/>
              </a:rPr>
              <a:t>ă</a:t>
            </a:r>
            <a:r>
              <a:rPr lang="en-US" b="0" i="0" dirty="0">
                <a:solidFill>
                  <a:srgbClr val="202124"/>
                </a:solidFill>
                <a:effectLst/>
              </a:rPr>
              <a:t> a </a:t>
            </a:r>
            <a:r>
              <a:rPr lang="en-US" b="0" i="0" dirty="0" err="1">
                <a:solidFill>
                  <a:srgbClr val="202124"/>
                </a:solidFill>
                <a:effectLst/>
              </a:rPr>
              <a:t>rucsacului</a:t>
            </a:r>
            <a:r>
              <a:rPr lang="ro-RO" b="0" i="0" dirty="0">
                <a:solidFill>
                  <a:srgbClr val="202124"/>
                </a:solidFill>
                <a:effectLst/>
              </a:rPr>
              <a:t>.</a:t>
            </a:r>
            <a:endParaRPr lang="ro-RO" dirty="0">
              <a:solidFill>
                <a:srgbClr val="202124"/>
              </a:solidFill>
            </a:endParaRPr>
          </a:p>
        </p:txBody>
      </p:sp>
    </p:spTree>
    <p:extLst>
      <p:ext uri="{BB962C8B-B14F-4D97-AF65-F5344CB8AC3E}">
        <p14:creationId xmlns:p14="http://schemas.microsoft.com/office/powerpoint/2010/main" val="1826862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89FEAA30-A039-4D03-BF4B-224D670F290B}"/>
              </a:ext>
            </a:extLst>
          </p:cNvPr>
          <p:cNvSpPr>
            <a:spLocks noGrp="1"/>
          </p:cNvSpPr>
          <p:nvPr>
            <p:ph type="title"/>
          </p:nvPr>
        </p:nvSpPr>
        <p:spPr/>
        <p:txBody>
          <a:bodyPr/>
          <a:lstStyle/>
          <a:p>
            <a:pPr algn="ctr"/>
            <a:r>
              <a:rPr lang="ro-RO" dirty="0"/>
              <a:t>Dezavantaje</a:t>
            </a:r>
            <a:r>
              <a:rPr lang="en-US" dirty="0"/>
              <a:t>:</a:t>
            </a:r>
          </a:p>
        </p:txBody>
      </p:sp>
      <p:sp>
        <p:nvSpPr>
          <p:cNvPr id="3" name="Substituent conținut 2">
            <a:extLst>
              <a:ext uri="{FF2B5EF4-FFF2-40B4-BE49-F238E27FC236}">
                <a16:creationId xmlns:a16="http://schemas.microsoft.com/office/drawing/2014/main" id="{24CE8E56-D16D-4147-8309-EDC890E74225}"/>
              </a:ext>
            </a:extLst>
          </p:cNvPr>
          <p:cNvSpPr>
            <a:spLocks noGrp="1"/>
          </p:cNvSpPr>
          <p:nvPr>
            <p:ph idx="1"/>
          </p:nvPr>
        </p:nvSpPr>
        <p:spPr/>
        <p:txBody>
          <a:bodyPr/>
          <a:lstStyle/>
          <a:p>
            <a:endParaRPr lang="ro-RO" dirty="0"/>
          </a:p>
          <a:p>
            <a:r>
              <a:rPr lang="ro-RO" dirty="0"/>
              <a:t>- succesiunea de optime locale  nu duce întotdeauna la un optim global;</a:t>
            </a:r>
          </a:p>
          <a:p>
            <a:r>
              <a:rPr lang="ro-RO" dirty="0"/>
              <a:t>- nu avem întotdeauna soluție;</a:t>
            </a:r>
          </a:p>
          <a:p>
            <a:r>
              <a:rPr lang="ro-RO" dirty="0"/>
              <a:t>- demonstrația corectitudinii soluției găsite poate fi greoaie.</a:t>
            </a:r>
            <a:endParaRPr lang="en-US" dirty="0"/>
          </a:p>
        </p:txBody>
      </p:sp>
    </p:spTree>
    <p:extLst>
      <p:ext uri="{BB962C8B-B14F-4D97-AF65-F5344CB8AC3E}">
        <p14:creationId xmlns:p14="http://schemas.microsoft.com/office/powerpoint/2010/main" val="98230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DB9DC95F-4466-4FA6-8BDF-37EFBDB0408A}"/>
              </a:ext>
            </a:extLst>
          </p:cNvPr>
          <p:cNvSpPr>
            <a:spLocks noGrp="1"/>
          </p:cNvSpPr>
          <p:nvPr>
            <p:ph type="title"/>
          </p:nvPr>
        </p:nvSpPr>
        <p:spPr/>
        <p:txBody>
          <a:bodyPr>
            <a:normAutofit/>
          </a:bodyPr>
          <a:lstStyle/>
          <a:p>
            <a:pPr algn="ctr"/>
            <a:r>
              <a:rPr lang="ro-RO" dirty="0"/>
              <a:t>Structura generală a problemelor care se rezolvă cu metoda </a:t>
            </a:r>
            <a:r>
              <a:rPr lang="ro-RO" dirty="0" err="1"/>
              <a:t>Greedy</a:t>
            </a:r>
            <a:endParaRPr lang="en-US" dirty="0"/>
          </a:p>
        </p:txBody>
      </p:sp>
      <p:sp>
        <p:nvSpPr>
          <p:cNvPr id="3" name="Substituent conținut 2">
            <a:extLst>
              <a:ext uri="{FF2B5EF4-FFF2-40B4-BE49-F238E27FC236}">
                <a16:creationId xmlns:a16="http://schemas.microsoft.com/office/drawing/2014/main" id="{1FC44BB3-B267-44B2-B754-CF344465FE05}"/>
              </a:ext>
            </a:extLst>
          </p:cNvPr>
          <p:cNvSpPr>
            <a:spLocks noGrp="1"/>
          </p:cNvSpPr>
          <p:nvPr>
            <p:ph idx="1"/>
          </p:nvPr>
        </p:nvSpPr>
        <p:spPr/>
        <p:txBody>
          <a:bodyPr/>
          <a:lstStyle/>
          <a:p>
            <a:endParaRPr lang="en-US" dirty="0"/>
          </a:p>
          <a:p>
            <a:r>
              <a:rPr lang="en-US" dirty="0"/>
              <a:t>- se </a:t>
            </a:r>
            <a:r>
              <a:rPr lang="en-US" dirty="0" err="1"/>
              <a:t>dă</a:t>
            </a:r>
            <a:r>
              <a:rPr lang="en-US" dirty="0"/>
              <a:t> o </a:t>
            </a:r>
            <a:r>
              <a:rPr lang="en-US" dirty="0" err="1"/>
              <a:t>mulţime</a:t>
            </a:r>
            <a:r>
              <a:rPr lang="en-US" dirty="0"/>
              <a:t> A</a:t>
            </a:r>
          </a:p>
          <a:p>
            <a:r>
              <a:rPr lang="en-US" dirty="0"/>
              <a:t>- se cere o </a:t>
            </a:r>
            <a:r>
              <a:rPr lang="en-US" dirty="0" err="1"/>
              <a:t>submulţime</a:t>
            </a:r>
            <a:r>
              <a:rPr lang="en-US" dirty="0"/>
              <a:t> S⊆A care:</a:t>
            </a:r>
          </a:p>
          <a:p>
            <a:r>
              <a:rPr lang="ro-RO" dirty="0"/>
              <a:t>     </a:t>
            </a:r>
            <a:r>
              <a:rPr lang="en-US" dirty="0"/>
              <a:t>• </a:t>
            </a:r>
            <a:r>
              <a:rPr lang="en-US" dirty="0" err="1"/>
              <a:t>să</a:t>
            </a:r>
            <a:r>
              <a:rPr lang="en-US" dirty="0"/>
              <a:t> </a:t>
            </a:r>
            <a:r>
              <a:rPr lang="en-US" dirty="0" err="1"/>
              <a:t>îndeplinească</a:t>
            </a:r>
            <a:r>
              <a:rPr lang="en-US" dirty="0"/>
              <a:t> </a:t>
            </a:r>
            <a:r>
              <a:rPr lang="en-US" dirty="0" err="1"/>
              <a:t>anumite</a:t>
            </a:r>
            <a:r>
              <a:rPr lang="en-US" dirty="0"/>
              <a:t> </a:t>
            </a:r>
            <a:r>
              <a:rPr lang="en-US" dirty="0" err="1"/>
              <a:t>condiţii</a:t>
            </a:r>
            <a:r>
              <a:rPr lang="en-US" dirty="0"/>
              <a:t> interne (</a:t>
            </a:r>
            <a:r>
              <a:rPr lang="en-US" dirty="0" err="1"/>
              <a:t>să</a:t>
            </a:r>
            <a:r>
              <a:rPr lang="en-US" dirty="0"/>
              <a:t> fie </a:t>
            </a:r>
            <a:r>
              <a:rPr lang="en-US" dirty="0" err="1"/>
              <a:t>acceptabilă</a:t>
            </a:r>
            <a:r>
              <a:rPr lang="en-US" dirty="0"/>
              <a:t>)</a:t>
            </a:r>
          </a:p>
          <a:p>
            <a:r>
              <a:rPr lang="ro-RO" dirty="0"/>
              <a:t>     </a:t>
            </a:r>
            <a:r>
              <a:rPr lang="en-US" dirty="0"/>
              <a:t>• </a:t>
            </a:r>
            <a:r>
              <a:rPr lang="en-US" dirty="0" err="1"/>
              <a:t>să</a:t>
            </a:r>
            <a:r>
              <a:rPr lang="en-US" dirty="0"/>
              <a:t> fie </a:t>
            </a:r>
            <a:r>
              <a:rPr lang="en-US" dirty="0" err="1"/>
              <a:t>opti</a:t>
            </a:r>
            <a:r>
              <a:rPr lang="ro-RO" dirty="0"/>
              <a:t>m</a:t>
            </a:r>
            <a:r>
              <a:rPr lang="en-US" dirty="0" err="1"/>
              <a:t>ală</a:t>
            </a:r>
            <a:r>
              <a:rPr lang="en-US" dirty="0"/>
              <a:t> (</a:t>
            </a:r>
            <a:r>
              <a:rPr lang="en-US" dirty="0" err="1"/>
              <a:t>să</a:t>
            </a:r>
            <a:r>
              <a:rPr lang="en-US" dirty="0"/>
              <a:t> </a:t>
            </a:r>
            <a:r>
              <a:rPr lang="en-US" dirty="0" err="1"/>
              <a:t>realizeze</a:t>
            </a:r>
            <a:r>
              <a:rPr lang="en-US" dirty="0"/>
              <a:t> un maxim </a:t>
            </a:r>
            <a:r>
              <a:rPr lang="en-US" dirty="0" err="1"/>
              <a:t>sau</a:t>
            </a:r>
            <a:r>
              <a:rPr lang="en-US" dirty="0"/>
              <a:t> un minim)</a:t>
            </a:r>
          </a:p>
        </p:txBody>
      </p:sp>
    </p:spTree>
    <p:extLst>
      <p:ext uri="{BB962C8B-B14F-4D97-AF65-F5344CB8AC3E}">
        <p14:creationId xmlns:p14="http://schemas.microsoft.com/office/powerpoint/2010/main" val="3956976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u 1">
            <a:extLst>
              <a:ext uri="{FF2B5EF4-FFF2-40B4-BE49-F238E27FC236}">
                <a16:creationId xmlns:a16="http://schemas.microsoft.com/office/drawing/2014/main" id="{9D8E7BA0-B8C2-46C3-BBEC-CD5005113309}"/>
              </a:ext>
            </a:extLst>
          </p:cNvPr>
          <p:cNvSpPr>
            <a:spLocks noGrp="1"/>
          </p:cNvSpPr>
          <p:nvPr>
            <p:ph type="title"/>
          </p:nvPr>
        </p:nvSpPr>
        <p:spPr/>
        <p:txBody>
          <a:bodyPr/>
          <a:lstStyle/>
          <a:p>
            <a:pPr algn="ctr"/>
            <a:r>
              <a:rPr lang="ro-RO" dirty="0"/>
              <a:t>Probleme rezolvate</a:t>
            </a:r>
            <a:endParaRPr lang="en-US" dirty="0"/>
          </a:p>
        </p:txBody>
      </p:sp>
      <p:sp>
        <p:nvSpPr>
          <p:cNvPr id="3" name="Substituent conținut 2">
            <a:extLst>
              <a:ext uri="{FF2B5EF4-FFF2-40B4-BE49-F238E27FC236}">
                <a16:creationId xmlns:a16="http://schemas.microsoft.com/office/drawing/2014/main" id="{9D389E82-BF40-438A-91D1-374138C1ABFD}"/>
              </a:ext>
            </a:extLst>
          </p:cNvPr>
          <p:cNvSpPr>
            <a:spLocks noGrp="1"/>
          </p:cNvSpPr>
          <p:nvPr>
            <p:ph idx="1"/>
          </p:nvPr>
        </p:nvSpPr>
        <p:spPr>
          <a:xfrm>
            <a:off x="1097280" y="1737359"/>
            <a:ext cx="10058400" cy="4592419"/>
          </a:xfrm>
        </p:spPr>
        <p:txBody>
          <a:bodyPr>
            <a:noAutofit/>
          </a:bodyPr>
          <a:lstStyle/>
          <a:p>
            <a:pPr marL="0" indent="0">
              <a:buNone/>
            </a:pPr>
            <a:r>
              <a:rPr lang="ro-RO" b="1" u="sng" dirty="0"/>
              <a:t>Problema1 – Peștele dominant:</a:t>
            </a:r>
          </a:p>
          <a:p>
            <a:pPr marL="0" indent="0">
              <a:lnSpc>
                <a:spcPct val="120000"/>
              </a:lnSpc>
              <a:buNone/>
            </a:pPr>
            <a:r>
              <a:rPr lang="ro-RO" sz="1600" dirty="0"/>
              <a:t> </a:t>
            </a:r>
            <a:r>
              <a:rPr lang="ro-RO" sz="1600" u="sng" dirty="0"/>
              <a:t>Enunțul problemei:</a:t>
            </a:r>
          </a:p>
          <a:p>
            <a:pPr marL="0" indent="0">
              <a:lnSpc>
                <a:spcPct val="120000"/>
              </a:lnSpc>
              <a:buNone/>
            </a:pPr>
            <a:r>
              <a:rPr lang="ro-RO" sz="1600" dirty="0"/>
              <a:t>   Într-un acvariu sunt n </a:t>
            </a:r>
            <a:r>
              <a:rPr lang="en-US" sz="1600" dirty="0"/>
              <a:t>piranha</a:t>
            </a:r>
            <a:r>
              <a:rPr lang="ro-RO" sz="1600" dirty="0"/>
              <a:t> cu dimensiunile a1, a2, ..., an. Peștii sunt numerotați de la stânga la dreapta în ordinea poziției din acvariu. Studenții de la Universitatea Transilvania din Brașov vor să vadă dacă există un </a:t>
            </a:r>
            <a:r>
              <a:rPr lang="en-US" sz="1600" dirty="0"/>
              <a:t>piranha</a:t>
            </a:r>
            <a:r>
              <a:rPr lang="ro-RO" sz="1600" dirty="0"/>
              <a:t> dominant în acvariu. Un pește este numit dominant dacă acesta poate mânca toți ceilalți pești din acvariu. Ceilalți pești nu se vor opune când acesta ii va mânca. Deoarece acvariul este destul de îngust și lung, un pește poate mânca doar peștii adiacenți acestuia într-o mișcare. Peștii pot face oricâte mișcări vor. Mai precis: peștele i poate mânca peștele i-1 dacă peștele i-1 există și a[i-1]&lt;a[i] și peștele i poate mânca peștele i+1 dacă peștele i+1 există și a[i+1]&lt;a[i]</a:t>
            </a:r>
          </a:p>
          <a:p>
            <a:pPr marL="0" indent="0">
              <a:lnSpc>
                <a:spcPct val="120000"/>
              </a:lnSpc>
              <a:buNone/>
            </a:pPr>
            <a:r>
              <a:rPr lang="ro-RO" sz="1600" dirty="0"/>
              <a:t>Când peștele i mănâncă un </a:t>
            </a:r>
            <a:r>
              <a:rPr lang="en-US" sz="1600" dirty="0"/>
              <a:t>piranha</a:t>
            </a:r>
            <a:r>
              <a:rPr lang="ro-RO" sz="1600" dirty="0"/>
              <a:t>, dimensiunea lui crește cu 1. </a:t>
            </a:r>
          </a:p>
          <a:p>
            <a:pPr marL="0" indent="0">
              <a:lnSpc>
                <a:spcPct val="120000"/>
              </a:lnSpc>
              <a:buNone/>
            </a:pPr>
            <a:r>
              <a:rPr lang="ro-RO" sz="1600" dirty="0"/>
              <a:t>Treaba ta este să vezi dacă există un astfel de </a:t>
            </a:r>
            <a:r>
              <a:rPr lang="en-US" sz="1600" dirty="0"/>
              <a:t>piranha</a:t>
            </a:r>
            <a:r>
              <a:rPr lang="ro-RO" sz="1600" dirty="0"/>
              <a:t> dominant în acvariu. Dacă găsești un astfel de pește nu trebuie să găsești alți pești dominanți.</a:t>
            </a:r>
          </a:p>
        </p:txBody>
      </p:sp>
    </p:spTree>
    <p:extLst>
      <p:ext uri="{BB962C8B-B14F-4D97-AF65-F5344CB8AC3E}">
        <p14:creationId xmlns:p14="http://schemas.microsoft.com/office/powerpoint/2010/main" val="2549356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tăText 1">
            <a:extLst>
              <a:ext uri="{FF2B5EF4-FFF2-40B4-BE49-F238E27FC236}">
                <a16:creationId xmlns:a16="http://schemas.microsoft.com/office/drawing/2014/main" id="{8A4005B8-C9C2-49FA-ADFA-1399840ED9E3}"/>
              </a:ext>
            </a:extLst>
          </p:cNvPr>
          <p:cNvSpPr txBox="1"/>
          <p:nvPr/>
        </p:nvSpPr>
        <p:spPr>
          <a:xfrm>
            <a:off x="390617" y="346229"/>
            <a:ext cx="11585360" cy="5078313"/>
          </a:xfrm>
          <a:prstGeom prst="rect">
            <a:avLst/>
          </a:prstGeom>
          <a:noFill/>
        </p:spPr>
        <p:txBody>
          <a:bodyPr wrap="square" rtlCol="0">
            <a:spAutoFit/>
          </a:bodyPr>
          <a:lstStyle/>
          <a:p>
            <a:r>
              <a:rPr lang="en-US" u="sng" dirty="0"/>
              <a:t>Input</a:t>
            </a:r>
            <a:r>
              <a:rPr lang="ro-RO" u="sng" dirty="0"/>
              <a:t>:</a:t>
            </a:r>
            <a:endParaRPr lang="en-US" u="sng" dirty="0"/>
          </a:p>
          <a:p>
            <a:r>
              <a:rPr lang="ro-RO" dirty="0"/>
              <a:t>  </a:t>
            </a:r>
            <a:r>
              <a:rPr lang="en-US" dirty="0"/>
              <a:t>Prima </a:t>
            </a:r>
            <a:r>
              <a:rPr lang="ro-RO" dirty="0"/>
              <a:t>linie</a:t>
            </a:r>
            <a:r>
              <a:rPr lang="en-US" dirty="0"/>
              <a:t> se d</a:t>
            </a:r>
            <a:r>
              <a:rPr lang="ro-RO" dirty="0"/>
              <a:t>ă</a:t>
            </a:r>
            <a:r>
              <a:rPr lang="en-US" dirty="0"/>
              <a:t> </a:t>
            </a:r>
            <a:r>
              <a:rPr lang="ro-RO" dirty="0"/>
              <a:t>numărul</a:t>
            </a:r>
            <a:r>
              <a:rPr lang="en-US" dirty="0"/>
              <a:t> </a:t>
            </a:r>
            <a:r>
              <a:rPr lang="ro-RO" dirty="0"/>
              <a:t>peștilor</a:t>
            </a:r>
            <a:r>
              <a:rPr lang="en-US" dirty="0"/>
              <a:t> din </a:t>
            </a:r>
            <a:r>
              <a:rPr lang="en-US" dirty="0" err="1"/>
              <a:t>acvariu</a:t>
            </a:r>
            <a:r>
              <a:rPr lang="en-US" dirty="0"/>
              <a:t>. (</a:t>
            </a:r>
            <a:r>
              <a:rPr lang="en-US" dirty="0" err="1"/>
              <a:t>Numărul</a:t>
            </a:r>
            <a:r>
              <a:rPr lang="en-US" dirty="0"/>
              <a:t> </a:t>
            </a:r>
            <a:r>
              <a:rPr lang="en-US" dirty="0" err="1"/>
              <a:t>trebuie</a:t>
            </a:r>
            <a:r>
              <a:rPr lang="en-US" dirty="0"/>
              <a:t> </a:t>
            </a:r>
            <a:r>
              <a:rPr lang="en-US" dirty="0" err="1"/>
              <a:t>să</a:t>
            </a:r>
            <a:r>
              <a:rPr lang="en-US" dirty="0"/>
              <a:t> fie ≥ 2)</a:t>
            </a:r>
          </a:p>
          <a:p>
            <a:endParaRPr lang="en-US" dirty="0"/>
          </a:p>
          <a:p>
            <a:r>
              <a:rPr lang="en-US" u="sng" dirty="0"/>
              <a:t>Output</a:t>
            </a:r>
            <a:r>
              <a:rPr lang="ro-RO" u="sng" dirty="0"/>
              <a:t>:</a:t>
            </a:r>
            <a:endParaRPr lang="en-US" u="sng" dirty="0"/>
          </a:p>
          <a:p>
            <a:r>
              <a:rPr lang="ro-RO" dirty="0"/>
              <a:t>   Se </a:t>
            </a:r>
            <a:r>
              <a:rPr lang="en-US" dirty="0" err="1"/>
              <a:t>va</a:t>
            </a:r>
            <a:r>
              <a:rPr lang="en-US" dirty="0"/>
              <a:t> </a:t>
            </a:r>
            <a:r>
              <a:rPr lang="en-US" dirty="0" err="1"/>
              <a:t>afișa</a:t>
            </a:r>
            <a:r>
              <a:rPr lang="en-US" dirty="0"/>
              <a:t> </a:t>
            </a:r>
            <a:r>
              <a:rPr lang="en-US" dirty="0" err="1"/>
              <a:t>răspunsul</a:t>
            </a:r>
            <a:r>
              <a:rPr lang="en-US" dirty="0"/>
              <a:t>: -1 </a:t>
            </a:r>
            <a:r>
              <a:rPr lang="en-US" dirty="0" err="1"/>
              <a:t>dacă</a:t>
            </a:r>
            <a:r>
              <a:rPr lang="en-US" dirty="0"/>
              <a:t> nu </a:t>
            </a:r>
            <a:r>
              <a:rPr lang="en-US" dirty="0" err="1"/>
              <a:t>există</a:t>
            </a:r>
            <a:r>
              <a:rPr lang="en-US" dirty="0"/>
              <a:t> piranha </a:t>
            </a:r>
            <a:r>
              <a:rPr lang="en-US" dirty="0" err="1"/>
              <a:t>dominanți</a:t>
            </a:r>
            <a:r>
              <a:rPr lang="en-US" dirty="0"/>
              <a:t> </a:t>
            </a:r>
            <a:r>
              <a:rPr lang="en-US" dirty="0" err="1"/>
              <a:t>în</a:t>
            </a:r>
            <a:r>
              <a:rPr lang="en-US" dirty="0"/>
              <a:t> </a:t>
            </a:r>
            <a:r>
              <a:rPr lang="en-US" dirty="0" err="1"/>
              <a:t>acvariu</a:t>
            </a:r>
            <a:r>
              <a:rPr lang="en-US" dirty="0"/>
              <a:t> </a:t>
            </a:r>
            <a:r>
              <a:rPr lang="en-US" dirty="0" err="1"/>
              <a:t>sau</a:t>
            </a:r>
            <a:r>
              <a:rPr lang="en-US" dirty="0"/>
              <a:t> </a:t>
            </a:r>
            <a:r>
              <a:rPr lang="en-US" dirty="0" err="1"/>
              <a:t>indexul</a:t>
            </a:r>
            <a:r>
              <a:rPr lang="en-US" dirty="0"/>
              <a:t> </a:t>
            </a:r>
            <a:r>
              <a:rPr lang="en-US" dirty="0" err="1"/>
              <a:t>oricărui</a:t>
            </a:r>
            <a:r>
              <a:rPr lang="en-US" dirty="0"/>
              <a:t> pe</a:t>
            </a:r>
            <a:r>
              <a:rPr lang="ro-RO" dirty="0"/>
              <a:t>ș</a:t>
            </a:r>
            <a:r>
              <a:rPr lang="en-US" dirty="0"/>
              <a:t>t</a:t>
            </a:r>
            <a:r>
              <a:rPr lang="ro-RO" dirty="0"/>
              <a:t>e </a:t>
            </a:r>
            <a:r>
              <a:rPr lang="en-US" dirty="0"/>
              <a:t>dominant </a:t>
            </a:r>
            <a:r>
              <a:rPr lang="en-US" dirty="0" err="1"/>
              <a:t>dacă</a:t>
            </a:r>
            <a:r>
              <a:rPr lang="en-US" dirty="0"/>
              <a:t> </a:t>
            </a:r>
            <a:r>
              <a:rPr lang="en-US" dirty="0" err="1"/>
              <a:t>există</a:t>
            </a:r>
            <a:r>
              <a:rPr lang="en-US" dirty="0"/>
              <a:t>. </a:t>
            </a:r>
            <a:r>
              <a:rPr lang="en-US" dirty="0" err="1"/>
              <a:t>Dacă</a:t>
            </a:r>
            <a:r>
              <a:rPr lang="en-US" dirty="0"/>
              <a:t> </a:t>
            </a:r>
            <a:r>
              <a:rPr lang="en-US" dirty="0" err="1"/>
              <a:t>există</a:t>
            </a:r>
            <a:r>
              <a:rPr lang="en-US" dirty="0"/>
              <a:t> </a:t>
            </a:r>
            <a:r>
              <a:rPr lang="en-US" dirty="0" err="1"/>
              <a:t>mai</a:t>
            </a:r>
            <a:r>
              <a:rPr lang="en-US" dirty="0"/>
              <a:t> </a:t>
            </a:r>
            <a:r>
              <a:rPr lang="en-US" dirty="0" err="1"/>
              <a:t>multe</a:t>
            </a:r>
            <a:r>
              <a:rPr lang="en-US" dirty="0"/>
              <a:t> </a:t>
            </a:r>
            <a:r>
              <a:rPr lang="en-US" dirty="0" err="1"/>
              <a:t>răspunsuri</a:t>
            </a:r>
            <a:r>
              <a:rPr lang="en-US" dirty="0"/>
              <a:t> </a:t>
            </a:r>
            <a:r>
              <a:rPr lang="en-US" dirty="0" err="1"/>
              <a:t>corecte</a:t>
            </a:r>
            <a:r>
              <a:rPr lang="en-US" dirty="0"/>
              <a:t> se </a:t>
            </a:r>
            <a:r>
              <a:rPr lang="en-US" dirty="0" err="1"/>
              <a:t>poate</a:t>
            </a:r>
            <a:r>
              <a:rPr lang="en-US" dirty="0"/>
              <a:t> </a:t>
            </a:r>
            <a:r>
              <a:rPr lang="en-US" dirty="0" err="1"/>
              <a:t>alege</a:t>
            </a:r>
            <a:r>
              <a:rPr lang="en-US" dirty="0"/>
              <a:t> </a:t>
            </a:r>
            <a:r>
              <a:rPr lang="en-US" dirty="0" err="1"/>
              <a:t>oricare</a:t>
            </a:r>
            <a:r>
              <a:rPr lang="en-US" dirty="0"/>
              <a:t> </a:t>
            </a:r>
            <a:r>
              <a:rPr lang="en-US" dirty="0" err="1"/>
              <a:t>dintre</a:t>
            </a:r>
            <a:r>
              <a:rPr lang="en-US" dirty="0"/>
              <a:t> </a:t>
            </a:r>
            <a:r>
              <a:rPr lang="en-US" dirty="0" err="1"/>
              <a:t>acestea</a:t>
            </a:r>
            <a:r>
              <a:rPr lang="en-US" dirty="0"/>
              <a:t>.</a:t>
            </a:r>
            <a:endParaRPr lang="ro-RO" dirty="0"/>
          </a:p>
          <a:p>
            <a:endParaRPr lang="en-US" dirty="0"/>
          </a:p>
          <a:p>
            <a:r>
              <a:rPr lang="en-US" dirty="0"/>
              <a:t>De </a:t>
            </a:r>
            <a:r>
              <a:rPr lang="en-US" dirty="0" err="1"/>
              <a:t>exemplu</a:t>
            </a:r>
            <a:r>
              <a:rPr lang="en-US" dirty="0"/>
              <a:t>, </a:t>
            </a:r>
            <a:r>
              <a:rPr lang="en-US" dirty="0" err="1"/>
              <a:t>dacă</a:t>
            </a:r>
            <a:r>
              <a:rPr lang="en-US" dirty="0"/>
              <a:t> a=[5,3,4*,4,5], </a:t>
            </a:r>
            <a:r>
              <a:rPr lang="en-US" dirty="0" err="1"/>
              <a:t>atunci</a:t>
            </a:r>
            <a:r>
              <a:rPr lang="en-US" dirty="0"/>
              <a:t> </a:t>
            </a:r>
            <a:r>
              <a:rPr lang="en-US" dirty="0" err="1"/>
              <a:t>cel</a:t>
            </a:r>
            <a:r>
              <a:rPr lang="en-US" dirty="0"/>
              <a:t> de-al </a:t>
            </a:r>
            <a:r>
              <a:rPr lang="en-US" dirty="0" err="1"/>
              <a:t>treilea</a:t>
            </a:r>
            <a:r>
              <a:rPr lang="en-US" dirty="0"/>
              <a:t> pe</a:t>
            </a:r>
            <a:r>
              <a:rPr lang="ro-RO" dirty="0"/>
              <a:t>ș</a:t>
            </a:r>
            <a:r>
              <a:rPr lang="en-US" dirty="0" err="1"/>
              <a:t>te</a:t>
            </a:r>
            <a:r>
              <a:rPr lang="en-US" dirty="0"/>
              <a:t> </a:t>
            </a:r>
            <a:r>
              <a:rPr lang="en-US" dirty="0" err="1"/>
              <a:t>reprez</a:t>
            </a:r>
            <a:r>
              <a:rPr lang="ro-RO" dirty="0" err="1"/>
              <a:t>intă</a:t>
            </a:r>
            <a:r>
              <a:rPr lang="en-US" dirty="0"/>
              <a:t> </a:t>
            </a:r>
            <a:r>
              <a:rPr lang="en-US" dirty="0" err="1"/>
              <a:t>peștele</a:t>
            </a:r>
            <a:r>
              <a:rPr lang="en-US" dirty="0"/>
              <a:t> dominant.</a:t>
            </a:r>
          </a:p>
          <a:p>
            <a:endParaRPr lang="en-US" dirty="0"/>
          </a:p>
          <a:p>
            <a:r>
              <a:rPr lang="en-US" u="sng" dirty="0"/>
              <a:t>EXPLICAȚIE</a:t>
            </a:r>
          </a:p>
          <a:p>
            <a:r>
              <a:rPr lang="ro-RO" dirty="0"/>
              <a:t>  </a:t>
            </a:r>
            <a:r>
              <a:rPr lang="en-US" dirty="0" err="1"/>
              <a:t>Peștele</a:t>
            </a:r>
            <a:r>
              <a:rPr lang="en-US" dirty="0"/>
              <a:t> de pe </a:t>
            </a:r>
            <a:r>
              <a:rPr lang="en-US" dirty="0" err="1"/>
              <a:t>poziția</a:t>
            </a:r>
            <a:r>
              <a:rPr lang="en-US" dirty="0"/>
              <a:t> a 3-a </a:t>
            </a:r>
            <a:r>
              <a:rPr lang="en-US" dirty="0" err="1"/>
              <a:t>îl</a:t>
            </a:r>
            <a:r>
              <a:rPr lang="en-US" dirty="0"/>
              <a:t> </a:t>
            </a:r>
            <a:r>
              <a:rPr lang="en-US" dirty="0" err="1"/>
              <a:t>poate</a:t>
            </a:r>
            <a:r>
              <a:rPr lang="en-US" dirty="0"/>
              <a:t> </a:t>
            </a:r>
            <a:r>
              <a:rPr lang="en-US" dirty="0" err="1"/>
              <a:t>mânca</a:t>
            </a:r>
            <a:r>
              <a:rPr lang="en-US" dirty="0"/>
              <a:t> pe </a:t>
            </a:r>
            <a:r>
              <a:rPr lang="en-US" dirty="0" err="1"/>
              <a:t>cel</a:t>
            </a:r>
            <a:r>
              <a:rPr lang="en-US" dirty="0"/>
              <a:t> de pe </a:t>
            </a:r>
            <a:r>
              <a:rPr lang="en-US" dirty="0" err="1"/>
              <a:t>poziția</a:t>
            </a:r>
            <a:r>
              <a:rPr lang="en-US" dirty="0"/>
              <a:t> a 2-a </a:t>
            </a:r>
            <a:r>
              <a:rPr lang="en-US" dirty="0" err="1"/>
              <a:t>și</a:t>
            </a:r>
            <a:r>
              <a:rPr lang="en-US" dirty="0"/>
              <a:t> a </a:t>
            </a:r>
            <a:r>
              <a:rPr lang="en-US" dirty="0" err="1"/>
              <a:t>devine</a:t>
            </a:r>
            <a:r>
              <a:rPr lang="en-US" dirty="0"/>
              <a:t> [5,5*,4,5]</a:t>
            </a:r>
          </a:p>
          <a:p>
            <a:r>
              <a:rPr lang="ro-RO" dirty="0"/>
              <a:t>  </a:t>
            </a:r>
            <a:r>
              <a:rPr lang="en-US" dirty="0" err="1"/>
              <a:t>Peștele</a:t>
            </a:r>
            <a:r>
              <a:rPr lang="en-US" dirty="0"/>
              <a:t> </a:t>
            </a:r>
            <a:r>
              <a:rPr lang="en-US" dirty="0" err="1"/>
              <a:t>aflat</a:t>
            </a:r>
            <a:r>
              <a:rPr lang="en-US" dirty="0"/>
              <a:t> </a:t>
            </a:r>
            <a:r>
              <a:rPr lang="en-US" dirty="0" err="1"/>
              <a:t>acum</a:t>
            </a:r>
            <a:r>
              <a:rPr lang="en-US" dirty="0"/>
              <a:t> pe </a:t>
            </a:r>
            <a:r>
              <a:rPr lang="en-US" dirty="0" err="1"/>
              <a:t>poziția</a:t>
            </a:r>
            <a:r>
              <a:rPr lang="en-US" dirty="0"/>
              <a:t> a 2-a </a:t>
            </a:r>
            <a:r>
              <a:rPr lang="en-US" dirty="0" err="1"/>
              <a:t>îl</a:t>
            </a:r>
            <a:r>
              <a:rPr lang="en-US" dirty="0"/>
              <a:t> </a:t>
            </a:r>
            <a:r>
              <a:rPr lang="en-US" dirty="0" err="1"/>
              <a:t>mănâncă</a:t>
            </a:r>
            <a:r>
              <a:rPr lang="en-US" dirty="0"/>
              <a:t> pe </a:t>
            </a:r>
            <a:r>
              <a:rPr lang="en-US" dirty="0" err="1"/>
              <a:t>cel</a:t>
            </a:r>
            <a:r>
              <a:rPr lang="en-US" dirty="0"/>
              <a:t> </a:t>
            </a:r>
            <a:r>
              <a:rPr lang="en-US" dirty="0" err="1"/>
              <a:t>aflat</a:t>
            </a:r>
            <a:r>
              <a:rPr lang="en-US" dirty="0"/>
              <a:t> pe </a:t>
            </a:r>
            <a:r>
              <a:rPr lang="en-US" dirty="0" err="1"/>
              <a:t>poziția</a:t>
            </a:r>
            <a:r>
              <a:rPr lang="en-US" dirty="0"/>
              <a:t> a 3-a </a:t>
            </a:r>
            <a:r>
              <a:rPr lang="en-US" dirty="0" err="1"/>
              <a:t>și</a:t>
            </a:r>
            <a:r>
              <a:rPr lang="en-US" dirty="0"/>
              <a:t> a </a:t>
            </a:r>
            <a:r>
              <a:rPr lang="en-US" dirty="0" err="1"/>
              <a:t>devine</a:t>
            </a:r>
            <a:r>
              <a:rPr lang="en-US" dirty="0"/>
              <a:t> [5,6*,5]</a:t>
            </a:r>
          </a:p>
          <a:p>
            <a:r>
              <a:rPr lang="ro-RO" dirty="0"/>
              <a:t>  </a:t>
            </a:r>
            <a:r>
              <a:rPr lang="en-US" dirty="0" err="1"/>
              <a:t>Acum</a:t>
            </a:r>
            <a:r>
              <a:rPr lang="en-US" dirty="0"/>
              <a:t> </a:t>
            </a:r>
            <a:r>
              <a:rPr lang="en-US" dirty="0" err="1"/>
              <a:t>peștele</a:t>
            </a:r>
            <a:r>
              <a:rPr lang="en-US" dirty="0"/>
              <a:t> </a:t>
            </a:r>
            <a:r>
              <a:rPr lang="en-US" dirty="0" err="1"/>
              <a:t>îl</a:t>
            </a:r>
            <a:r>
              <a:rPr lang="en-US" dirty="0"/>
              <a:t> </a:t>
            </a:r>
            <a:r>
              <a:rPr lang="en-US" dirty="0" err="1"/>
              <a:t>mănâncă</a:t>
            </a:r>
            <a:r>
              <a:rPr lang="en-US" dirty="0"/>
              <a:t> </a:t>
            </a:r>
            <a:r>
              <a:rPr lang="en-US" dirty="0" err="1"/>
              <a:t>primul</a:t>
            </a:r>
            <a:r>
              <a:rPr lang="en-US" dirty="0"/>
              <a:t> </a:t>
            </a:r>
            <a:r>
              <a:rPr lang="en-US" dirty="0" err="1"/>
              <a:t>și</a:t>
            </a:r>
            <a:r>
              <a:rPr lang="en-US" dirty="0"/>
              <a:t> a </a:t>
            </a:r>
            <a:r>
              <a:rPr lang="en-US" dirty="0" err="1"/>
              <a:t>devine</a:t>
            </a:r>
            <a:r>
              <a:rPr lang="en-US" dirty="0"/>
              <a:t> [7*,5]</a:t>
            </a:r>
          </a:p>
          <a:p>
            <a:r>
              <a:rPr lang="ro-RO" dirty="0"/>
              <a:t>  </a:t>
            </a:r>
            <a:r>
              <a:rPr lang="en-US" dirty="0" err="1"/>
              <a:t>Peștele</a:t>
            </a:r>
            <a:r>
              <a:rPr lang="en-US" dirty="0"/>
              <a:t> </a:t>
            </a:r>
            <a:r>
              <a:rPr lang="en-US" dirty="0" err="1"/>
              <a:t>îl</a:t>
            </a:r>
            <a:r>
              <a:rPr lang="en-US" dirty="0"/>
              <a:t> </a:t>
            </a:r>
            <a:r>
              <a:rPr lang="en-US" dirty="0" err="1"/>
              <a:t>mănâncă</a:t>
            </a:r>
            <a:r>
              <a:rPr lang="en-US" dirty="0"/>
              <a:t> pe </a:t>
            </a:r>
            <a:r>
              <a:rPr lang="en-US" dirty="0" err="1"/>
              <a:t>cel</a:t>
            </a:r>
            <a:r>
              <a:rPr lang="en-US" dirty="0"/>
              <a:t> de-al </a:t>
            </a:r>
            <a:r>
              <a:rPr lang="en-US" dirty="0" err="1"/>
              <a:t>doilea</a:t>
            </a:r>
            <a:r>
              <a:rPr lang="en-US" dirty="0"/>
              <a:t> </a:t>
            </a:r>
            <a:r>
              <a:rPr lang="en-US" dirty="0" err="1"/>
              <a:t>și</a:t>
            </a:r>
            <a:r>
              <a:rPr lang="en-US" dirty="0"/>
              <a:t> a=[8]</a:t>
            </a:r>
            <a:endParaRPr lang="ro-RO" dirty="0"/>
          </a:p>
          <a:p>
            <a:endParaRPr lang="ro-RO" dirty="0"/>
          </a:p>
          <a:p>
            <a:r>
              <a:rPr lang="ro-RO" dirty="0"/>
              <a:t>Dacă a=</a:t>
            </a:r>
            <a:r>
              <a:rPr lang="en-US" dirty="0"/>
              <a:t>[</a:t>
            </a:r>
            <a:r>
              <a:rPr lang="ro-RO" dirty="0"/>
              <a:t>5,5,5</a:t>
            </a:r>
            <a:r>
              <a:rPr lang="en-US" dirty="0"/>
              <a:t>]</a:t>
            </a:r>
            <a:r>
              <a:rPr lang="ro-RO" dirty="0"/>
              <a:t> rezultatul afișat este -1 (pentru că mărimile peștilor sunt egale).</a:t>
            </a:r>
          </a:p>
          <a:p>
            <a:endParaRPr lang="ro-RO" dirty="0"/>
          </a:p>
          <a:p>
            <a:r>
              <a:rPr lang="ro-RO" b="1" u="sng" dirty="0"/>
              <a:t>Vezi implementarea problemei aici</a:t>
            </a:r>
            <a:r>
              <a:rPr lang="en-US" b="1" dirty="0"/>
              <a:t> </a:t>
            </a:r>
            <a:endParaRPr lang="en-US" b="1" u="sng" dirty="0"/>
          </a:p>
        </p:txBody>
      </p:sp>
      <p:pic>
        <p:nvPicPr>
          <p:cNvPr id="4" name="Grafic 3" descr="Cercetare">
            <a:hlinkClick r:id="rId2" action="ppaction://hlinkfile"/>
            <a:extLst>
              <a:ext uri="{FF2B5EF4-FFF2-40B4-BE49-F238E27FC236}">
                <a16:creationId xmlns:a16="http://schemas.microsoft.com/office/drawing/2014/main" id="{E4201D04-C69E-44DC-AD78-CA378F036D6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432467" y="4854426"/>
            <a:ext cx="1563137" cy="1529705"/>
          </a:xfrm>
          <a:prstGeom prst="rect">
            <a:avLst/>
          </a:prstGeom>
        </p:spPr>
      </p:pic>
      <p:sp>
        <p:nvSpPr>
          <p:cNvPr id="11" name="Săgeată: dreapta 10">
            <a:extLst>
              <a:ext uri="{FF2B5EF4-FFF2-40B4-BE49-F238E27FC236}">
                <a16:creationId xmlns:a16="http://schemas.microsoft.com/office/drawing/2014/main" id="{482AC9EB-8865-4623-AFCE-31ABEE337D16}"/>
              </a:ext>
            </a:extLst>
          </p:cNvPr>
          <p:cNvSpPr/>
          <p:nvPr/>
        </p:nvSpPr>
        <p:spPr>
          <a:xfrm rot="618284">
            <a:off x="3828496" y="5272350"/>
            <a:ext cx="1475435" cy="17736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7703245"/>
      </p:ext>
    </p:extLst>
  </p:cSld>
  <p:clrMapOvr>
    <a:masterClrMapping/>
  </p:clrMapOvr>
</p:sld>
</file>

<file path=ppt/theme/theme1.xml><?xml version="1.0" encoding="utf-8"?>
<a:theme xmlns:a="http://schemas.openxmlformats.org/drawingml/2006/main" name="Retrospectivă">
  <a:themeElements>
    <a:clrScheme name="Retrospectivă">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ivă">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ivă">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540</TotalTime>
  <Words>1888</Words>
  <Application>Microsoft Office PowerPoint</Application>
  <PresentationFormat>Ecran lat</PresentationFormat>
  <Paragraphs>122</Paragraphs>
  <Slides>16</Slides>
  <Notes>0</Notes>
  <HiddenSlides>0</HiddenSlides>
  <MMClips>1</MMClips>
  <ScaleCrop>false</ScaleCrop>
  <HeadingPairs>
    <vt:vector size="6" baseType="variant">
      <vt:variant>
        <vt:lpstr>Fonturi utilizate</vt:lpstr>
      </vt:variant>
      <vt:variant>
        <vt:i4>6</vt:i4>
      </vt:variant>
      <vt:variant>
        <vt:lpstr>Temă</vt:lpstr>
      </vt:variant>
      <vt:variant>
        <vt:i4>1</vt:i4>
      </vt:variant>
      <vt:variant>
        <vt:lpstr>Titluri diapozitive</vt:lpstr>
      </vt:variant>
      <vt:variant>
        <vt:i4>16</vt:i4>
      </vt:variant>
    </vt:vector>
  </HeadingPairs>
  <TitlesOfParts>
    <vt:vector size="23" baseType="lpstr">
      <vt:lpstr>Algerian</vt:lpstr>
      <vt:lpstr>Calibri</vt:lpstr>
      <vt:lpstr>Calibri Light</vt:lpstr>
      <vt:lpstr>Cambria Math</vt:lpstr>
      <vt:lpstr>Helvetica</vt:lpstr>
      <vt:lpstr>Times New Roman</vt:lpstr>
      <vt:lpstr>Retrospectivă</vt:lpstr>
      <vt:lpstr>Prezentare PowerPoint</vt:lpstr>
      <vt:lpstr>Cuprins</vt:lpstr>
      <vt:lpstr>Introducere</vt:lpstr>
      <vt:lpstr>     Structura unui algoritm Greedy</vt:lpstr>
      <vt:lpstr> Avantaje: </vt:lpstr>
      <vt:lpstr>Dezavantaje:</vt:lpstr>
      <vt:lpstr>Structura generală a problemelor care se rezolvă cu metoda Greedy</vt:lpstr>
      <vt:lpstr>Probleme rezolvate</vt:lpstr>
      <vt:lpstr>Prezentare PowerPoint</vt:lpstr>
      <vt:lpstr>Prezentare PowerPoint</vt:lpstr>
      <vt:lpstr>Prezentare PowerPoint</vt:lpstr>
      <vt:lpstr>Prezentare PowerPoint</vt:lpstr>
      <vt:lpstr>Prezentare PowerPoint</vt:lpstr>
      <vt:lpstr>Prezentare PowerPoint</vt:lpstr>
      <vt:lpstr>Prezentare PowerPoint</vt:lpstr>
      <vt:lpstr>Prezentare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Prezentare PowerPoint</dc:title>
  <dc:creator>Crina Cosmina</dc:creator>
  <cp:lastModifiedBy>Crina Cosmina</cp:lastModifiedBy>
  <cp:revision>29</cp:revision>
  <dcterms:created xsi:type="dcterms:W3CDTF">2021-01-03T15:19:32Z</dcterms:created>
  <dcterms:modified xsi:type="dcterms:W3CDTF">2021-01-04T19:36:04Z</dcterms:modified>
</cp:coreProperties>
</file>

<file path=docProps/thumbnail.jpeg>
</file>